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4"/>
  </p:notesMasterIdLst>
  <p:sldIdLst>
    <p:sldId id="265" r:id="rId2"/>
    <p:sldId id="267" r:id="rId3"/>
    <p:sldId id="263" r:id="rId4"/>
    <p:sldId id="280" r:id="rId5"/>
    <p:sldId id="276" r:id="rId6"/>
    <p:sldId id="282" r:id="rId7"/>
    <p:sldId id="323"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42" r:id="rId23"/>
    <p:sldId id="343" r:id="rId24"/>
    <p:sldId id="344" r:id="rId25"/>
    <p:sldId id="279" r:id="rId26"/>
    <p:sldId id="345" r:id="rId27"/>
    <p:sldId id="339" r:id="rId28"/>
    <p:sldId id="346" r:id="rId29"/>
    <p:sldId id="348" r:id="rId30"/>
    <p:sldId id="347" r:id="rId31"/>
    <p:sldId id="349" r:id="rId32"/>
    <p:sldId id="350" r:id="rId33"/>
    <p:sldId id="352" r:id="rId34"/>
    <p:sldId id="351" r:id="rId35"/>
    <p:sldId id="353" r:id="rId36"/>
    <p:sldId id="277" r:id="rId37"/>
    <p:sldId id="340" r:id="rId38"/>
    <p:sldId id="354" r:id="rId39"/>
    <p:sldId id="356" r:id="rId40"/>
    <p:sldId id="357" r:id="rId41"/>
    <p:sldId id="355" r:id="rId42"/>
    <p:sldId id="362" r:id="rId43"/>
    <p:sldId id="278" r:id="rId44"/>
    <p:sldId id="341" r:id="rId45"/>
    <p:sldId id="358" r:id="rId46"/>
    <p:sldId id="359" r:id="rId47"/>
    <p:sldId id="360" r:id="rId48"/>
    <p:sldId id="361" r:id="rId49"/>
    <p:sldId id="363" r:id="rId50"/>
    <p:sldId id="324" r:id="rId51"/>
    <p:sldId id="364" r:id="rId52"/>
    <p:sldId id="285"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EE50343-1038-7640-A306-237A98A00311}">
          <p14:sldIdLst>
            <p14:sldId id="265"/>
            <p14:sldId id="267"/>
            <p14:sldId id="263"/>
          </p14:sldIdLst>
        </p14:section>
        <p14:section name="摘要部分" id="{2CFEA116-0A69-8940-ABB5-8445C6837225}">
          <p14:sldIdLst>
            <p14:sldId id="280"/>
          </p14:sldIdLst>
        </p14:section>
        <p14:section name="第 1 节" id="{0F6ADE57-7F5E-E444-8E83-E8793F19B6C1}">
          <p14:sldIdLst>
            <p14:sldId id="276"/>
            <p14:sldId id="282"/>
            <p14:sldId id="323"/>
            <p14:sldId id="325"/>
            <p14:sldId id="326"/>
            <p14:sldId id="327"/>
            <p14:sldId id="328"/>
            <p14:sldId id="329"/>
            <p14:sldId id="330"/>
            <p14:sldId id="331"/>
            <p14:sldId id="332"/>
            <p14:sldId id="333"/>
            <p14:sldId id="334"/>
            <p14:sldId id="335"/>
            <p14:sldId id="336"/>
            <p14:sldId id="337"/>
            <p14:sldId id="338"/>
            <p14:sldId id="342"/>
            <p14:sldId id="343"/>
            <p14:sldId id="344"/>
          </p14:sldIdLst>
        </p14:section>
        <p14:section name="第 2 节" id="{0F6256BD-58A7-404A-AB6B-E0EF24B852DB}">
          <p14:sldIdLst>
            <p14:sldId id="279"/>
            <p14:sldId id="345"/>
            <p14:sldId id="339"/>
            <p14:sldId id="346"/>
            <p14:sldId id="348"/>
            <p14:sldId id="347"/>
            <p14:sldId id="349"/>
            <p14:sldId id="350"/>
            <p14:sldId id="352"/>
            <p14:sldId id="351"/>
            <p14:sldId id="353"/>
          </p14:sldIdLst>
        </p14:section>
        <p14:section name="第 3 节" id="{21E1FB56-7113-4943-8F19-CEA06BB063E4}">
          <p14:sldIdLst>
            <p14:sldId id="277"/>
            <p14:sldId id="340"/>
            <p14:sldId id="354"/>
            <p14:sldId id="356"/>
            <p14:sldId id="357"/>
            <p14:sldId id="355"/>
            <p14:sldId id="362"/>
          </p14:sldIdLst>
        </p14:section>
        <p14:section name="第 4 节" id="{5FA8A4F9-F144-594E-8295-BC70902A1DD7}">
          <p14:sldIdLst>
            <p14:sldId id="278"/>
            <p14:sldId id="341"/>
            <p14:sldId id="358"/>
            <p14:sldId id="359"/>
            <p14:sldId id="360"/>
            <p14:sldId id="361"/>
            <p14:sldId id="363"/>
          </p14:sldIdLst>
        </p14:section>
        <p14:section name="无标题节" id="{23FDFF45-C0AF-934C-A3CF-46A61270987E}">
          <p14:sldIdLst>
            <p14:sldId id="324"/>
            <p14:sldId id="364"/>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1"/>
    <p:restoredTop sz="91599"/>
  </p:normalViewPr>
  <p:slideViewPr>
    <p:cSldViewPr snapToGrid="0" snapToObjects="1">
      <p:cViewPr varScale="1">
        <p:scale>
          <a:sx n="117" d="100"/>
          <a:sy n="117" d="100"/>
        </p:scale>
        <p:origin x="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C429A4-F923-564C-BA04-05286BD3D553}" type="doc">
      <dgm:prSet loTypeId="urn:microsoft.com/office/officeart/2009/3/layout/StepUpProcess" loCatId="relationship" qsTypeId="urn:microsoft.com/office/officeart/2005/8/quickstyle/simple1" qsCatId="simple" csTypeId="urn:microsoft.com/office/officeart/2005/8/colors/colorful1" csCatId="colorful"/>
      <dgm:spPr/>
      <dgm:t>
        <a:bodyPr/>
        <a:lstStyle/>
        <a:p>
          <a:endParaRPr lang="zh-CN" altLang="en-US"/>
        </a:p>
      </dgm:t>
    </dgm:pt>
    <dgm:pt modelId="{46DFC578-90F9-7744-A7B7-0E16AF0A598B}">
      <dgm:prSet/>
      <dgm:spPr/>
      <dgm:t>
        <a:bodyPr/>
        <a:lstStyle/>
        <a:p>
          <a:r>
            <a:rPr kumimoji="1" lang="en-US"/>
            <a:t>Application</a:t>
          </a:r>
          <a:endParaRPr lang="zh-CN"/>
        </a:p>
      </dgm:t>
    </dgm:pt>
    <dgm:pt modelId="{ED0DD016-467E-3F44-B538-FB49FDFE49EE}" type="parTrans" cxnId="{C12E6561-147A-C549-9003-B61E1D65E9B0}">
      <dgm:prSet/>
      <dgm:spPr/>
      <dgm:t>
        <a:bodyPr/>
        <a:lstStyle/>
        <a:p>
          <a:endParaRPr lang="zh-CN" altLang="en-US"/>
        </a:p>
      </dgm:t>
    </dgm:pt>
    <dgm:pt modelId="{6BA2A13C-D5B7-4D40-A2DC-1A29B69D487D}" type="sibTrans" cxnId="{C12E6561-147A-C549-9003-B61E1D65E9B0}">
      <dgm:prSet/>
      <dgm:spPr/>
      <dgm:t>
        <a:bodyPr/>
        <a:lstStyle/>
        <a:p>
          <a:endParaRPr lang="zh-CN" altLang="en-US"/>
        </a:p>
      </dgm:t>
    </dgm:pt>
    <dgm:pt modelId="{9D1EC23D-25E7-FE49-B995-27D5B2AB60C3}">
      <dgm:prSet/>
      <dgm:spPr/>
      <dgm:t>
        <a:bodyPr/>
        <a:lstStyle/>
        <a:p>
          <a:r>
            <a:rPr kumimoji="1" lang="en-US"/>
            <a:t>Geometry</a:t>
          </a:r>
          <a:endParaRPr lang="zh-CN"/>
        </a:p>
      </dgm:t>
    </dgm:pt>
    <dgm:pt modelId="{772A7E38-D45E-9B43-8AB1-A2C53F9934C5}" type="parTrans" cxnId="{D1DC1A19-FA3E-7C43-8F6B-B9A7C3A1639F}">
      <dgm:prSet/>
      <dgm:spPr/>
      <dgm:t>
        <a:bodyPr/>
        <a:lstStyle/>
        <a:p>
          <a:endParaRPr lang="zh-CN" altLang="en-US"/>
        </a:p>
      </dgm:t>
    </dgm:pt>
    <dgm:pt modelId="{CBAE7075-1D70-1246-8B84-E4925E51A718}" type="sibTrans" cxnId="{D1DC1A19-FA3E-7C43-8F6B-B9A7C3A1639F}">
      <dgm:prSet/>
      <dgm:spPr/>
      <dgm:t>
        <a:bodyPr/>
        <a:lstStyle/>
        <a:p>
          <a:endParaRPr lang="zh-CN" altLang="en-US"/>
        </a:p>
      </dgm:t>
    </dgm:pt>
    <dgm:pt modelId="{D8B16F69-35A3-264F-864B-16079E5A492D}">
      <dgm:prSet/>
      <dgm:spPr/>
      <dgm:t>
        <a:bodyPr/>
        <a:lstStyle/>
        <a:p>
          <a:r>
            <a:rPr kumimoji="1" lang="en-US" dirty="0"/>
            <a:t>Rasterizer</a:t>
          </a:r>
          <a:endParaRPr lang="zh-CN" dirty="0"/>
        </a:p>
      </dgm:t>
    </dgm:pt>
    <dgm:pt modelId="{0EA573F5-E531-EA49-BA34-9823BDA470D9}" type="parTrans" cxnId="{E5737E17-A45F-DD42-8ADC-9A9E608F4B70}">
      <dgm:prSet/>
      <dgm:spPr/>
      <dgm:t>
        <a:bodyPr/>
        <a:lstStyle/>
        <a:p>
          <a:endParaRPr lang="zh-CN" altLang="en-US"/>
        </a:p>
      </dgm:t>
    </dgm:pt>
    <dgm:pt modelId="{EE8B7882-5697-8645-B20F-EC5666FE1B70}" type="sibTrans" cxnId="{E5737E17-A45F-DD42-8ADC-9A9E608F4B70}">
      <dgm:prSet/>
      <dgm:spPr/>
      <dgm:t>
        <a:bodyPr/>
        <a:lstStyle/>
        <a:p>
          <a:endParaRPr lang="zh-CN" altLang="en-US"/>
        </a:p>
      </dgm:t>
    </dgm:pt>
    <dgm:pt modelId="{E951E5F6-ED78-DE49-BAAA-321191DFEF4C}" type="pres">
      <dgm:prSet presAssocID="{8EC429A4-F923-564C-BA04-05286BD3D553}" presName="rootnode" presStyleCnt="0">
        <dgm:presLayoutVars>
          <dgm:chMax/>
          <dgm:chPref/>
          <dgm:dir/>
          <dgm:animLvl val="lvl"/>
        </dgm:presLayoutVars>
      </dgm:prSet>
      <dgm:spPr/>
    </dgm:pt>
    <dgm:pt modelId="{EE183728-4C62-0746-ADC9-8E14C74E6C20}" type="pres">
      <dgm:prSet presAssocID="{46DFC578-90F9-7744-A7B7-0E16AF0A598B}" presName="composite" presStyleCnt="0"/>
      <dgm:spPr/>
    </dgm:pt>
    <dgm:pt modelId="{68EAAF64-01AE-0D45-BF6B-056B42125634}" type="pres">
      <dgm:prSet presAssocID="{46DFC578-90F9-7744-A7B7-0E16AF0A598B}" presName="LShape" presStyleLbl="alignNode1" presStyleIdx="0" presStyleCnt="5"/>
      <dgm:spPr/>
    </dgm:pt>
    <dgm:pt modelId="{ED8CF2A2-A8AF-624E-A2EE-8DD2824345A4}" type="pres">
      <dgm:prSet presAssocID="{46DFC578-90F9-7744-A7B7-0E16AF0A598B}" presName="ParentText" presStyleLbl="revTx" presStyleIdx="0" presStyleCnt="3">
        <dgm:presLayoutVars>
          <dgm:chMax val="0"/>
          <dgm:chPref val="0"/>
          <dgm:bulletEnabled val="1"/>
        </dgm:presLayoutVars>
      </dgm:prSet>
      <dgm:spPr/>
    </dgm:pt>
    <dgm:pt modelId="{AC6D8F9C-EA0E-A742-81C3-FDA6F528E2FF}" type="pres">
      <dgm:prSet presAssocID="{46DFC578-90F9-7744-A7B7-0E16AF0A598B}" presName="Triangle" presStyleLbl="alignNode1" presStyleIdx="1" presStyleCnt="5"/>
      <dgm:spPr/>
    </dgm:pt>
    <dgm:pt modelId="{22FD2E36-C819-8249-965E-2AF0E437B3BA}" type="pres">
      <dgm:prSet presAssocID="{6BA2A13C-D5B7-4D40-A2DC-1A29B69D487D}" presName="sibTrans" presStyleCnt="0"/>
      <dgm:spPr/>
    </dgm:pt>
    <dgm:pt modelId="{06243811-7583-284A-A2A1-D347554AFF5F}" type="pres">
      <dgm:prSet presAssocID="{6BA2A13C-D5B7-4D40-A2DC-1A29B69D487D}" presName="space" presStyleCnt="0"/>
      <dgm:spPr/>
    </dgm:pt>
    <dgm:pt modelId="{C7210A2B-33D7-CF45-B371-0EB5E980F916}" type="pres">
      <dgm:prSet presAssocID="{9D1EC23D-25E7-FE49-B995-27D5B2AB60C3}" presName="composite" presStyleCnt="0"/>
      <dgm:spPr/>
    </dgm:pt>
    <dgm:pt modelId="{B18AFC07-E19E-6F45-B5AA-ED8F0FE44E83}" type="pres">
      <dgm:prSet presAssocID="{9D1EC23D-25E7-FE49-B995-27D5B2AB60C3}" presName="LShape" presStyleLbl="alignNode1" presStyleIdx="2" presStyleCnt="5"/>
      <dgm:spPr/>
    </dgm:pt>
    <dgm:pt modelId="{8C891582-F31B-6941-AD8C-D0B4A242146F}" type="pres">
      <dgm:prSet presAssocID="{9D1EC23D-25E7-FE49-B995-27D5B2AB60C3}" presName="ParentText" presStyleLbl="revTx" presStyleIdx="1" presStyleCnt="3">
        <dgm:presLayoutVars>
          <dgm:chMax val="0"/>
          <dgm:chPref val="0"/>
          <dgm:bulletEnabled val="1"/>
        </dgm:presLayoutVars>
      </dgm:prSet>
      <dgm:spPr/>
    </dgm:pt>
    <dgm:pt modelId="{99A8133E-4693-4B43-9A89-7F1F99347C99}" type="pres">
      <dgm:prSet presAssocID="{9D1EC23D-25E7-FE49-B995-27D5B2AB60C3}" presName="Triangle" presStyleLbl="alignNode1" presStyleIdx="3" presStyleCnt="5"/>
      <dgm:spPr/>
    </dgm:pt>
    <dgm:pt modelId="{23E4E902-B8C0-854D-8735-426E263754FB}" type="pres">
      <dgm:prSet presAssocID="{CBAE7075-1D70-1246-8B84-E4925E51A718}" presName="sibTrans" presStyleCnt="0"/>
      <dgm:spPr/>
    </dgm:pt>
    <dgm:pt modelId="{48C6547C-DC79-5A4B-829E-25454F420355}" type="pres">
      <dgm:prSet presAssocID="{CBAE7075-1D70-1246-8B84-E4925E51A718}" presName="space" presStyleCnt="0"/>
      <dgm:spPr/>
    </dgm:pt>
    <dgm:pt modelId="{A479F6CB-0B5A-1240-9BE9-11755C68EE5E}" type="pres">
      <dgm:prSet presAssocID="{D8B16F69-35A3-264F-864B-16079E5A492D}" presName="composite" presStyleCnt="0"/>
      <dgm:spPr/>
    </dgm:pt>
    <dgm:pt modelId="{FB340CE6-86FB-5241-A95C-9F82FD9DC16F}" type="pres">
      <dgm:prSet presAssocID="{D8B16F69-35A3-264F-864B-16079E5A492D}" presName="LShape" presStyleLbl="alignNode1" presStyleIdx="4" presStyleCnt="5"/>
      <dgm:spPr/>
    </dgm:pt>
    <dgm:pt modelId="{9CCC2313-4A18-5B44-A91D-206F4574BE46}" type="pres">
      <dgm:prSet presAssocID="{D8B16F69-35A3-264F-864B-16079E5A492D}" presName="ParentText" presStyleLbl="revTx" presStyleIdx="2" presStyleCnt="3">
        <dgm:presLayoutVars>
          <dgm:chMax val="0"/>
          <dgm:chPref val="0"/>
          <dgm:bulletEnabled val="1"/>
        </dgm:presLayoutVars>
      </dgm:prSet>
      <dgm:spPr/>
    </dgm:pt>
  </dgm:ptLst>
  <dgm:cxnLst>
    <dgm:cxn modelId="{E5737E17-A45F-DD42-8ADC-9A9E608F4B70}" srcId="{8EC429A4-F923-564C-BA04-05286BD3D553}" destId="{D8B16F69-35A3-264F-864B-16079E5A492D}" srcOrd="2" destOrd="0" parTransId="{0EA573F5-E531-EA49-BA34-9823BDA470D9}" sibTransId="{EE8B7882-5697-8645-B20F-EC5666FE1B70}"/>
    <dgm:cxn modelId="{D1DC1A19-FA3E-7C43-8F6B-B9A7C3A1639F}" srcId="{8EC429A4-F923-564C-BA04-05286BD3D553}" destId="{9D1EC23D-25E7-FE49-B995-27D5B2AB60C3}" srcOrd="1" destOrd="0" parTransId="{772A7E38-D45E-9B43-8AB1-A2C53F9934C5}" sibTransId="{CBAE7075-1D70-1246-8B84-E4925E51A718}"/>
    <dgm:cxn modelId="{E070D323-93AF-8444-A4A8-4C349AAA2370}" type="presOf" srcId="{8EC429A4-F923-564C-BA04-05286BD3D553}" destId="{E951E5F6-ED78-DE49-BAAA-321191DFEF4C}" srcOrd="0" destOrd="0" presId="urn:microsoft.com/office/officeart/2009/3/layout/StepUpProcess"/>
    <dgm:cxn modelId="{DCF99129-4A91-A04B-B147-60C5E8E51759}" type="presOf" srcId="{46DFC578-90F9-7744-A7B7-0E16AF0A598B}" destId="{ED8CF2A2-A8AF-624E-A2EE-8DD2824345A4}" srcOrd="0" destOrd="0" presId="urn:microsoft.com/office/officeart/2009/3/layout/StepUpProcess"/>
    <dgm:cxn modelId="{94B9F254-A65A-AC4A-811B-AF00AAB6AB1D}" type="presOf" srcId="{9D1EC23D-25E7-FE49-B995-27D5B2AB60C3}" destId="{8C891582-F31B-6941-AD8C-D0B4A242146F}" srcOrd="0" destOrd="0" presId="urn:microsoft.com/office/officeart/2009/3/layout/StepUpProcess"/>
    <dgm:cxn modelId="{EB487855-63FF-3C4B-94F7-0934521FBB07}" type="presOf" srcId="{D8B16F69-35A3-264F-864B-16079E5A492D}" destId="{9CCC2313-4A18-5B44-A91D-206F4574BE46}" srcOrd="0" destOrd="0" presId="urn:microsoft.com/office/officeart/2009/3/layout/StepUpProcess"/>
    <dgm:cxn modelId="{C12E6561-147A-C549-9003-B61E1D65E9B0}" srcId="{8EC429A4-F923-564C-BA04-05286BD3D553}" destId="{46DFC578-90F9-7744-A7B7-0E16AF0A598B}" srcOrd="0" destOrd="0" parTransId="{ED0DD016-467E-3F44-B538-FB49FDFE49EE}" sibTransId="{6BA2A13C-D5B7-4D40-A2DC-1A29B69D487D}"/>
    <dgm:cxn modelId="{A19D4F5B-15DB-1C45-A992-4C4561FD95C5}" type="presParOf" srcId="{E951E5F6-ED78-DE49-BAAA-321191DFEF4C}" destId="{EE183728-4C62-0746-ADC9-8E14C74E6C20}" srcOrd="0" destOrd="0" presId="urn:microsoft.com/office/officeart/2009/3/layout/StepUpProcess"/>
    <dgm:cxn modelId="{773DEBF8-C426-ED47-8B8C-03A1D182AC0C}" type="presParOf" srcId="{EE183728-4C62-0746-ADC9-8E14C74E6C20}" destId="{68EAAF64-01AE-0D45-BF6B-056B42125634}" srcOrd="0" destOrd="0" presId="urn:microsoft.com/office/officeart/2009/3/layout/StepUpProcess"/>
    <dgm:cxn modelId="{789D848B-CD43-B64D-B72E-912B91314DF7}" type="presParOf" srcId="{EE183728-4C62-0746-ADC9-8E14C74E6C20}" destId="{ED8CF2A2-A8AF-624E-A2EE-8DD2824345A4}" srcOrd="1" destOrd="0" presId="urn:microsoft.com/office/officeart/2009/3/layout/StepUpProcess"/>
    <dgm:cxn modelId="{9F0D0CF4-EDD6-2146-A2D3-1F8D989FC793}" type="presParOf" srcId="{EE183728-4C62-0746-ADC9-8E14C74E6C20}" destId="{AC6D8F9C-EA0E-A742-81C3-FDA6F528E2FF}" srcOrd="2" destOrd="0" presId="urn:microsoft.com/office/officeart/2009/3/layout/StepUpProcess"/>
    <dgm:cxn modelId="{05FA7A58-45A1-294E-9A1B-2F385ED02BD2}" type="presParOf" srcId="{E951E5F6-ED78-DE49-BAAA-321191DFEF4C}" destId="{22FD2E36-C819-8249-965E-2AF0E437B3BA}" srcOrd="1" destOrd="0" presId="urn:microsoft.com/office/officeart/2009/3/layout/StepUpProcess"/>
    <dgm:cxn modelId="{F1C84FFD-D5E3-6D4B-AA1D-8BA370988FC3}" type="presParOf" srcId="{22FD2E36-C819-8249-965E-2AF0E437B3BA}" destId="{06243811-7583-284A-A2A1-D347554AFF5F}" srcOrd="0" destOrd="0" presId="urn:microsoft.com/office/officeart/2009/3/layout/StepUpProcess"/>
    <dgm:cxn modelId="{5E1DB1B8-34F6-7D49-A193-B26E4D3021A9}" type="presParOf" srcId="{E951E5F6-ED78-DE49-BAAA-321191DFEF4C}" destId="{C7210A2B-33D7-CF45-B371-0EB5E980F916}" srcOrd="2" destOrd="0" presId="urn:microsoft.com/office/officeart/2009/3/layout/StepUpProcess"/>
    <dgm:cxn modelId="{6424AC3D-6C20-B84A-AA2F-C353CC4E1E11}" type="presParOf" srcId="{C7210A2B-33D7-CF45-B371-0EB5E980F916}" destId="{B18AFC07-E19E-6F45-B5AA-ED8F0FE44E83}" srcOrd="0" destOrd="0" presId="urn:microsoft.com/office/officeart/2009/3/layout/StepUpProcess"/>
    <dgm:cxn modelId="{FF99F540-6257-A44A-995A-1C37AE8859DD}" type="presParOf" srcId="{C7210A2B-33D7-CF45-B371-0EB5E980F916}" destId="{8C891582-F31B-6941-AD8C-D0B4A242146F}" srcOrd="1" destOrd="0" presId="urn:microsoft.com/office/officeart/2009/3/layout/StepUpProcess"/>
    <dgm:cxn modelId="{8E6E9BFA-F16E-F946-BEBB-6CF5890CD6BF}" type="presParOf" srcId="{C7210A2B-33D7-CF45-B371-0EB5E980F916}" destId="{99A8133E-4693-4B43-9A89-7F1F99347C99}" srcOrd="2" destOrd="0" presId="urn:microsoft.com/office/officeart/2009/3/layout/StepUpProcess"/>
    <dgm:cxn modelId="{CA80AAAA-AA94-9C41-B381-4EF9C414B5A9}" type="presParOf" srcId="{E951E5F6-ED78-DE49-BAAA-321191DFEF4C}" destId="{23E4E902-B8C0-854D-8735-426E263754FB}" srcOrd="3" destOrd="0" presId="urn:microsoft.com/office/officeart/2009/3/layout/StepUpProcess"/>
    <dgm:cxn modelId="{C42A55B2-2E04-5F4B-846E-7E3ACD6CA906}" type="presParOf" srcId="{23E4E902-B8C0-854D-8735-426E263754FB}" destId="{48C6547C-DC79-5A4B-829E-25454F420355}" srcOrd="0" destOrd="0" presId="urn:microsoft.com/office/officeart/2009/3/layout/StepUpProcess"/>
    <dgm:cxn modelId="{E7389BA8-924D-AC4E-B815-68CC41EF96F3}" type="presParOf" srcId="{E951E5F6-ED78-DE49-BAAA-321191DFEF4C}" destId="{A479F6CB-0B5A-1240-9BE9-11755C68EE5E}" srcOrd="4" destOrd="0" presId="urn:microsoft.com/office/officeart/2009/3/layout/StepUpProcess"/>
    <dgm:cxn modelId="{77683E28-6BB9-DE4E-BE51-11AA3CC62C70}" type="presParOf" srcId="{A479F6CB-0B5A-1240-9BE9-11755C68EE5E}" destId="{FB340CE6-86FB-5241-A95C-9F82FD9DC16F}" srcOrd="0" destOrd="0" presId="urn:microsoft.com/office/officeart/2009/3/layout/StepUpProcess"/>
    <dgm:cxn modelId="{A58C33AC-76B2-4747-8C8D-9EF7B8F299EB}" type="presParOf" srcId="{A479F6CB-0B5A-1240-9BE9-11755C68EE5E}" destId="{9CCC2313-4A18-5B44-A91D-206F4574BE4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C429A4-F923-564C-BA04-05286BD3D553}" type="doc">
      <dgm:prSet loTypeId="urn:microsoft.com/office/officeart/2009/3/layout/StepUpProcess" loCatId="relationship" qsTypeId="urn:microsoft.com/office/officeart/2005/8/quickstyle/simple1" qsCatId="simple" csTypeId="urn:microsoft.com/office/officeart/2005/8/colors/colorful1" csCatId="colorful"/>
      <dgm:spPr/>
      <dgm:t>
        <a:bodyPr/>
        <a:lstStyle/>
        <a:p>
          <a:endParaRPr lang="zh-CN" altLang="en-US"/>
        </a:p>
      </dgm:t>
    </dgm:pt>
    <dgm:pt modelId="{46DFC578-90F9-7744-A7B7-0E16AF0A598B}">
      <dgm:prSet/>
      <dgm:spPr/>
      <dgm:t>
        <a:bodyPr/>
        <a:lstStyle/>
        <a:p>
          <a:r>
            <a:rPr kumimoji="1" lang="en-US"/>
            <a:t>Application</a:t>
          </a:r>
          <a:endParaRPr lang="zh-CN"/>
        </a:p>
      </dgm:t>
    </dgm:pt>
    <dgm:pt modelId="{ED0DD016-467E-3F44-B538-FB49FDFE49EE}" type="parTrans" cxnId="{C12E6561-147A-C549-9003-B61E1D65E9B0}">
      <dgm:prSet/>
      <dgm:spPr/>
      <dgm:t>
        <a:bodyPr/>
        <a:lstStyle/>
        <a:p>
          <a:endParaRPr lang="zh-CN" altLang="en-US"/>
        </a:p>
      </dgm:t>
    </dgm:pt>
    <dgm:pt modelId="{6BA2A13C-D5B7-4D40-A2DC-1A29B69D487D}" type="sibTrans" cxnId="{C12E6561-147A-C549-9003-B61E1D65E9B0}">
      <dgm:prSet/>
      <dgm:spPr/>
      <dgm:t>
        <a:bodyPr/>
        <a:lstStyle/>
        <a:p>
          <a:endParaRPr lang="zh-CN" altLang="en-US"/>
        </a:p>
      </dgm:t>
    </dgm:pt>
    <dgm:pt modelId="{9D1EC23D-25E7-FE49-B995-27D5B2AB60C3}">
      <dgm:prSet/>
      <dgm:spPr/>
      <dgm:t>
        <a:bodyPr/>
        <a:lstStyle/>
        <a:p>
          <a:r>
            <a:rPr kumimoji="1" lang="en-US"/>
            <a:t>Geometry</a:t>
          </a:r>
          <a:endParaRPr lang="zh-CN"/>
        </a:p>
      </dgm:t>
    </dgm:pt>
    <dgm:pt modelId="{772A7E38-D45E-9B43-8AB1-A2C53F9934C5}" type="parTrans" cxnId="{D1DC1A19-FA3E-7C43-8F6B-B9A7C3A1639F}">
      <dgm:prSet/>
      <dgm:spPr/>
      <dgm:t>
        <a:bodyPr/>
        <a:lstStyle/>
        <a:p>
          <a:endParaRPr lang="zh-CN" altLang="en-US"/>
        </a:p>
      </dgm:t>
    </dgm:pt>
    <dgm:pt modelId="{CBAE7075-1D70-1246-8B84-E4925E51A718}" type="sibTrans" cxnId="{D1DC1A19-FA3E-7C43-8F6B-B9A7C3A1639F}">
      <dgm:prSet/>
      <dgm:spPr/>
      <dgm:t>
        <a:bodyPr/>
        <a:lstStyle/>
        <a:p>
          <a:endParaRPr lang="zh-CN" altLang="en-US"/>
        </a:p>
      </dgm:t>
    </dgm:pt>
    <dgm:pt modelId="{D8B16F69-35A3-264F-864B-16079E5A492D}">
      <dgm:prSet/>
      <dgm:spPr/>
      <dgm:t>
        <a:bodyPr/>
        <a:lstStyle/>
        <a:p>
          <a:r>
            <a:rPr kumimoji="1" lang="en-US" dirty="0"/>
            <a:t>Rasterizer</a:t>
          </a:r>
          <a:endParaRPr lang="zh-CN" dirty="0"/>
        </a:p>
      </dgm:t>
    </dgm:pt>
    <dgm:pt modelId="{0EA573F5-E531-EA49-BA34-9823BDA470D9}" type="parTrans" cxnId="{E5737E17-A45F-DD42-8ADC-9A9E608F4B70}">
      <dgm:prSet/>
      <dgm:spPr/>
      <dgm:t>
        <a:bodyPr/>
        <a:lstStyle/>
        <a:p>
          <a:endParaRPr lang="zh-CN" altLang="en-US"/>
        </a:p>
      </dgm:t>
    </dgm:pt>
    <dgm:pt modelId="{EE8B7882-5697-8645-B20F-EC5666FE1B70}" type="sibTrans" cxnId="{E5737E17-A45F-DD42-8ADC-9A9E608F4B70}">
      <dgm:prSet/>
      <dgm:spPr/>
      <dgm:t>
        <a:bodyPr/>
        <a:lstStyle/>
        <a:p>
          <a:endParaRPr lang="zh-CN" altLang="en-US"/>
        </a:p>
      </dgm:t>
    </dgm:pt>
    <dgm:pt modelId="{E951E5F6-ED78-DE49-BAAA-321191DFEF4C}" type="pres">
      <dgm:prSet presAssocID="{8EC429A4-F923-564C-BA04-05286BD3D553}" presName="rootnode" presStyleCnt="0">
        <dgm:presLayoutVars>
          <dgm:chMax/>
          <dgm:chPref/>
          <dgm:dir/>
          <dgm:animLvl val="lvl"/>
        </dgm:presLayoutVars>
      </dgm:prSet>
      <dgm:spPr/>
    </dgm:pt>
    <dgm:pt modelId="{EE183728-4C62-0746-ADC9-8E14C74E6C20}" type="pres">
      <dgm:prSet presAssocID="{46DFC578-90F9-7744-A7B7-0E16AF0A598B}" presName="composite" presStyleCnt="0"/>
      <dgm:spPr/>
    </dgm:pt>
    <dgm:pt modelId="{68EAAF64-01AE-0D45-BF6B-056B42125634}" type="pres">
      <dgm:prSet presAssocID="{46DFC578-90F9-7744-A7B7-0E16AF0A598B}" presName="LShape" presStyleLbl="alignNode1" presStyleIdx="0" presStyleCnt="5"/>
      <dgm:spPr/>
    </dgm:pt>
    <dgm:pt modelId="{ED8CF2A2-A8AF-624E-A2EE-8DD2824345A4}" type="pres">
      <dgm:prSet presAssocID="{46DFC578-90F9-7744-A7B7-0E16AF0A598B}" presName="ParentText" presStyleLbl="revTx" presStyleIdx="0" presStyleCnt="3">
        <dgm:presLayoutVars>
          <dgm:chMax val="0"/>
          <dgm:chPref val="0"/>
          <dgm:bulletEnabled val="1"/>
        </dgm:presLayoutVars>
      </dgm:prSet>
      <dgm:spPr/>
    </dgm:pt>
    <dgm:pt modelId="{AC6D8F9C-EA0E-A742-81C3-FDA6F528E2FF}" type="pres">
      <dgm:prSet presAssocID="{46DFC578-90F9-7744-A7B7-0E16AF0A598B}" presName="Triangle" presStyleLbl="alignNode1" presStyleIdx="1" presStyleCnt="5"/>
      <dgm:spPr/>
    </dgm:pt>
    <dgm:pt modelId="{22FD2E36-C819-8249-965E-2AF0E437B3BA}" type="pres">
      <dgm:prSet presAssocID="{6BA2A13C-D5B7-4D40-A2DC-1A29B69D487D}" presName="sibTrans" presStyleCnt="0"/>
      <dgm:spPr/>
    </dgm:pt>
    <dgm:pt modelId="{06243811-7583-284A-A2A1-D347554AFF5F}" type="pres">
      <dgm:prSet presAssocID="{6BA2A13C-D5B7-4D40-A2DC-1A29B69D487D}" presName="space" presStyleCnt="0"/>
      <dgm:spPr/>
    </dgm:pt>
    <dgm:pt modelId="{C7210A2B-33D7-CF45-B371-0EB5E980F916}" type="pres">
      <dgm:prSet presAssocID="{9D1EC23D-25E7-FE49-B995-27D5B2AB60C3}" presName="composite" presStyleCnt="0"/>
      <dgm:spPr/>
    </dgm:pt>
    <dgm:pt modelId="{B18AFC07-E19E-6F45-B5AA-ED8F0FE44E83}" type="pres">
      <dgm:prSet presAssocID="{9D1EC23D-25E7-FE49-B995-27D5B2AB60C3}" presName="LShape" presStyleLbl="alignNode1" presStyleIdx="2" presStyleCnt="5"/>
      <dgm:spPr/>
    </dgm:pt>
    <dgm:pt modelId="{8C891582-F31B-6941-AD8C-D0B4A242146F}" type="pres">
      <dgm:prSet presAssocID="{9D1EC23D-25E7-FE49-B995-27D5B2AB60C3}" presName="ParentText" presStyleLbl="revTx" presStyleIdx="1" presStyleCnt="3">
        <dgm:presLayoutVars>
          <dgm:chMax val="0"/>
          <dgm:chPref val="0"/>
          <dgm:bulletEnabled val="1"/>
        </dgm:presLayoutVars>
      </dgm:prSet>
      <dgm:spPr/>
    </dgm:pt>
    <dgm:pt modelId="{99A8133E-4693-4B43-9A89-7F1F99347C99}" type="pres">
      <dgm:prSet presAssocID="{9D1EC23D-25E7-FE49-B995-27D5B2AB60C3}" presName="Triangle" presStyleLbl="alignNode1" presStyleIdx="3" presStyleCnt="5"/>
      <dgm:spPr/>
    </dgm:pt>
    <dgm:pt modelId="{23E4E902-B8C0-854D-8735-426E263754FB}" type="pres">
      <dgm:prSet presAssocID="{CBAE7075-1D70-1246-8B84-E4925E51A718}" presName="sibTrans" presStyleCnt="0"/>
      <dgm:spPr/>
    </dgm:pt>
    <dgm:pt modelId="{48C6547C-DC79-5A4B-829E-25454F420355}" type="pres">
      <dgm:prSet presAssocID="{CBAE7075-1D70-1246-8B84-E4925E51A718}" presName="space" presStyleCnt="0"/>
      <dgm:spPr/>
    </dgm:pt>
    <dgm:pt modelId="{A479F6CB-0B5A-1240-9BE9-11755C68EE5E}" type="pres">
      <dgm:prSet presAssocID="{D8B16F69-35A3-264F-864B-16079E5A492D}" presName="composite" presStyleCnt="0"/>
      <dgm:spPr/>
    </dgm:pt>
    <dgm:pt modelId="{FB340CE6-86FB-5241-A95C-9F82FD9DC16F}" type="pres">
      <dgm:prSet presAssocID="{D8B16F69-35A3-264F-864B-16079E5A492D}" presName="LShape" presStyleLbl="alignNode1" presStyleIdx="4" presStyleCnt="5"/>
      <dgm:spPr/>
    </dgm:pt>
    <dgm:pt modelId="{9CCC2313-4A18-5B44-A91D-206F4574BE46}" type="pres">
      <dgm:prSet presAssocID="{D8B16F69-35A3-264F-864B-16079E5A492D}" presName="ParentText" presStyleLbl="revTx" presStyleIdx="2" presStyleCnt="3">
        <dgm:presLayoutVars>
          <dgm:chMax val="0"/>
          <dgm:chPref val="0"/>
          <dgm:bulletEnabled val="1"/>
        </dgm:presLayoutVars>
      </dgm:prSet>
      <dgm:spPr/>
    </dgm:pt>
  </dgm:ptLst>
  <dgm:cxnLst>
    <dgm:cxn modelId="{E5737E17-A45F-DD42-8ADC-9A9E608F4B70}" srcId="{8EC429A4-F923-564C-BA04-05286BD3D553}" destId="{D8B16F69-35A3-264F-864B-16079E5A492D}" srcOrd="2" destOrd="0" parTransId="{0EA573F5-E531-EA49-BA34-9823BDA470D9}" sibTransId="{EE8B7882-5697-8645-B20F-EC5666FE1B70}"/>
    <dgm:cxn modelId="{D1DC1A19-FA3E-7C43-8F6B-B9A7C3A1639F}" srcId="{8EC429A4-F923-564C-BA04-05286BD3D553}" destId="{9D1EC23D-25E7-FE49-B995-27D5B2AB60C3}" srcOrd="1" destOrd="0" parTransId="{772A7E38-D45E-9B43-8AB1-A2C53F9934C5}" sibTransId="{CBAE7075-1D70-1246-8B84-E4925E51A718}"/>
    <dgm:cxn modelId="{E070D323-93AF-8444-A4A8-4C349AAA2370}" type="presOf" srcId="{8EC429A4-F923-564C-BA04-05286BD3D553}" destId="{E951E5F6-ED78-DE49-BAAA-321191DFEF4C}" srcOrd="0" destOrd="0" presId="urn:microsoft.com/office/officeart/2009/3/layout/StepUpProcess"/>
    <dgm:cxn modelId="{DCF99129-4A91-A04B-B147-60C5E8E51759}" type="presOf" srcId="{46DFC578-90F9-7744-A7B7-0E16AF0A598B}" destId="{ED8CF2A2-A8AF-624E-A2EE-8DD2824345A4}" srcOrd="0" destOrd="0" presId="urn:microsoft.com/office/officeart/2009/3/layout/StepUpProcess"/>
    <dgm:cxn modelId="{94B9F254-A65A-AC4A-811B-AF00AAB6AB1D}" type="presOf" srcId="{9D1EC23D-25E7-FE49-B995-27D5B2AB60C3}" destId="{8C891582-F31B-6941-AD8C-D0B4A242146F}" srcOrd="0" destOrd="0" presId="urn:microsoft.com/office/officeart/2009/3/layout/StepUpProcess"/>
    <dgm:cxn modelId="{EB487855-63FF-3C4B-94F7-0934521FBB07}" type="presOf" srcId="{D8B16F69-35A3-264F-864B-16079E5A492D}" destId="{9CCC2313-4A18-5B44-A91D-206F4574BE46}" srcOrd="0" destOrd="0" presId="urn:microsoft.com/office/officeart/2009/3/layout/StepUpProcess"/>
    <dgm:cxn modelId="{C12E6561-147A-C549-9003-B61E1D65E9B0}" srcId="{8EC429A4-F923-564C-BA04-05286BD3D553}" destId="{46DFC578-90F9-7744-A7B7-0E16AF0A598B}" srcOrd="0" destOrd="0" parTransId="{ED0DD016-467E-3F44-B538-FB49FDFE49EE}" sibTransId="{6BA2A13C-D5B7-4D40-A2DC-1A29B69D487D}"/>
    <dgm:cxn modelId="{A19D4F5B-15DB-1C45-A992-4C4561FD95C5}" type="presParOf" srcId="{E951E5F6-ED78-DE49-BAAA-321191DFEF4C}" destId="{EE183728-4C62-0746-ADC9-8E14C74E6C20}" srcOrd="0" destOrd="0" presId="urn:microsoft.com/office/officeart/2009/3/layout/StepUpProcess"/>
    <dgm:cxn modelId="{773DEBF8-C426-ED47-8B8C-03A1D182AC0C}" type="presParOf" srcId="{EE183728-4C62-0746-ADC9-8E14C74E6C20}" destId="{68EAAF64-01AE-0D45-BF6B-056B42125634}" srcOrd="0" destOrd="0" presId="urn:microsoft.com/office/officeart/2009/3/layout/StepUpProcess"/>
    <dgm:cxn modelId="{789D848B-CD43-B64D-B72E-912B91314DF7}" type="presParOf" srcId="{EE183728-4C62-0746-ADC9-8E14C74E6C20}" destId="{ED8CF2A2-A8AF-624E-A2EE-8DD2824345A4}" srcOrd="1" destOrd="0" presId="urn:microsoft.com/office/officeart/2009/3/layout/StepUpProcess"/>
    <dgm:cxn modelId="{9F0D0CF4-EDD6-2146-A2D3-1F8D989FC793}" type="presParOf" srcId="{EE183728-4C62-0746-ADC9-8E14C74E6C20}" destId="{AC6D8F9C-EA0E-A742-81C3-FDA6F528E2FF}" srcOrd="2" destOrd="0" presId="urn:microsoft.com/office/officeart/2009/3/layout/StepUpProcess"/>
    <dgm:cxn modelId="{05FA7A58-45A1-294E-9A1B-2F385ED02BD2}" type="presParOf" srcId="{E951E5F6-ED78-DE49-BAAA-321191DFEF4C}" destId="{22FD2E36-C819-8249-965E-2AF0E437B3BA}" srcOrd="1" destOrd="0" presId="urn:microsoft.com/office/officeart/2009/3/layout/StepUpProcess"/>
    <dgm:cxn modelId="{F1C84FFD-D5E3-6D4B-AA1D-8BA370988FC3}" type="presParOf" srcId="{22FD2E36-C819-8249-965E-2AF0E437B3BA}" destId="{06243811-7583-284A-A2A1-D347554AFF5F}" srcOrd="0" destOrd="0" presId="urn:microsoft.com/office/officeart/2009/3/layout/StepUpProcess"/>
    <dgm:cxn modelId="{5E1DB1B8-34F6-7D49-A193-B26E4D3021A9}" type="presParOf" srcId="{E951E5F6-ED78-DE49-BAAA-321191DFEF4C}" destId="{C7210A2B-33D7-CF45-B371-0EB5E980F916}" srcOrd="2" destOrd="0" presId="urn:microsoft.com/office/officeart/2009/3/layout/StepUpProcess"/>
    <dgm:cxn modelId="{6424AC3D-6C20-B84A-AA2F-C353CC4E1E11}" type="presParOf" srcId="{C7210A2B-33D7-CF45-B371-0EB5E980F916}" destId="{B18AFC07-E19E-6F45-B5AA-ED8F0FE44E83}" srcOrd="0" destOrd="0" presId="urn:microsoft.com/office/officeart/2009/3/layout/StepUpProcess"/>
    <dgm:cxn modelId="{FF99F540-6257-A44A-995A-1C37AE8859DD}" type="presParOf" srcId="{C7210A2B-33D7-CF45-B371-0EB5E980F916}" destId="{8C891582-F31B-6941-AD8C-D0B4A242146F}" srcOrd="1" destOrd="0" presId="urn:microsoft.com/office/officeart/2009/3/layout/StepUpProcess"/>
    <dgm:cxn modelId="{8E6E9BFA-F16E-F946-BEBB-6CF5890CD6BF}" type="presParOf" srcId="{C7210A2B-33D7-CF45-B371-0EB5E980F916}" destId="{99A8133E-4693-4B43-9A89-7F1F99347C99}" srcOrd="2" destOrd="0" presId="urn:microsoft.com/office/officeart/2009/3/layout/StepUpProcess"/>
    <dgm:cxn modelId="{CA80AAAA-AA94-9C41-B381-4EF9C414B5A9}" type="presParOf" srcId="{E951E5F6-ED78-DE49-BAAA-321191DFEF4C}" destId="{23E4E902-B8C0-854D-8735-426E263754FB}" srcOrd="3" destOrd="0" presId="urn:microsoft.com/office/officeart/2009/3/layout/StepUpProcess"/>
    <dgm:cxn modelId="{C42A55B2-2E04-5F4B-846E-7E3ACD6CA906}" type="presParOf" srcId="{23E4E902-B8C0-854D-8735-426E263754FB}" destId="{48C6547C-DC79-5A4B-829E-25454F420355}" srcOrd="0" destOrd="0" presId="urn:microsoft.com/office/officeart/2009/3/layout/StepUpProcess"/>
    <dgm:cxn modelId="{E7389BA8-924D-AC4E-B815-68CC41EF96F3}" type="presParOf" srcId="{E951E5F6-ED78-DE49-BAAA-321191DFEF4C}" destId="{A479F6CB-0B5A-1240-9BE9-11755C68EE5E}" srcOrd="4" destOrd="0" presId="urn:microsoft.com/office/officeart/2009/3/layout/StepUpProcess"/>
    <dgm:cxn modelId="{77683E28-6BB9-DE4E-BE51-11AA3CC62C70}" type="presParOf" srcId="{A479F6CB-0B5A-1240-9BE9-11755C68EE5E}" destId="{FB340CE6-86FB-5241-A95C-9F82FD9DC16F}" srcOrd="0" destOrd="0" presId="urn:microsoft.com/office/officeart/2009/3/layout/StepUpProcess"/>
    <dgm:cxn modelId="{A58C33AC-76B2-4747-8C8D-9EF7B8F299EB}" type="presParOf" srcId="{A479F6CB-0B5A-1240-9BE9-11755C68EE5E}" destId="{9CCC2313-4A18-5B44-A91D-206F4574BE4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C429A4-F923-564C-BA04-05286BD3D553}" type="doc">
      <dgm:prSet loTypeId="urn:microsoft.com/office/officeart/2009/3/layout/StepUpProcess" loCatId="relationship" qsTypeId="urn:microsoft.com/office/officeart/2005/8/quickstyle/simple1" qsCatId="simple" csTypeId="urn:microsoft.com/office/officeart/2005/8/colors/colorful1" csCatId="colorful"/>
      <dgm:spPr/>
      <dgm:t>
        <a:bodyPr/>
        <a:lstStyle/>
        <a:p>
          <a:endParaRPr lang="zh-CN" altLang="en-US"/>
        </a:p>
      </dgm:t>
    </dgm:pt>
    <dgm:pt modelId="{46DFC578-90F9-7744-A7B7-0E16AF0A598B}">
      <dgm:prSet/>
      <dgm:spPr/>
      <dgm:t>
        <a:bodyPr/>
        <a:lstStyle/>
        <a:p>
          <a:r>
            <a:rPr kumimoji="1" lang="en-US"/>
            <a:t>Application</a:t>
          </a:r>
          <a:endParaRPr lang="zh-CN"/>
        </a:p>
      </dgm:t>
    </dgm:pt>
    <dgm:pt modelId="{ED0DD016-467E-3F44-B538-FB49FDFE49EE}" type="parTrans" cxnId="{C12E6561-147A-C549-9003-B61E1D65E9B0}">
      <dgm:prSet/>
      <dgm:spPr/>
      <dgm:t>
        <a:bodyPr/>
        <a:lstStyle/>
        <a:p>
          <a:endParaRPr lang="zh-CN" altLang="en-US"/>
        </a:p>
      </dgm:t>
    </dgm:pt>
    <dgm:pt modelId="{6BA2A13C-D5B7-4D40-A2DC-1A29B69D487D}" type="sibTrans" cxnId="{C12E6561-147A-C549-9003-B61E1D65E9B0}">
      <dgm:prSet/>
      <dgm:spPr/>
      <dgm:t>
        <a:bodyPr/>
        <a:lstStyle/>
        <a:p>
          <a:endParaRPr lang="zh-CN" altLang="en-US"/>
        </a:p>
      </dgm:t>
    </dgm:pt>
    <dgm:pt modelId="{9D1EC23D-25E7-FE49-B995-27D5B2AB60C3}">
      <dgm:prSet/>
      <dgm:spPr/>
      <dgm:t>
        <a:bodyPr/>
        <a:lstStyle/>
        <a:p>
          <a:r>
            <a:rPr kumimoji="1" lang="en-US"/>
            <a:t>Geometry</a:t>
          </a:r>
          <a:endParaRPr lang="zh-CN"/>
        </a:p>
      </dgm:t>
    </dgm:pt>
    <dgm:pt modelId="{772A7E38-D45E-9B43-8AB1-A2C53F9934C5}" type="parTrans" cxnId="{D1DC1A19-FA3E-7C43-8F6B-B9A7C3A1639F}">
      <dgm:prSet/>
      <dgm:spPr/>
      <dgm:t>
        <a:bodyPr/>
        <a:lstStyle/>
        <a:p>
          <a:endParaRPr lang="zh-CN" altLang="en-US"/>
        </a:p>
      </dgm:t>
    </dgm:pt>
    <dgm:pt modelId="{CBAE7075-1D70-1246-8B84-E4925E51A718}" type="sibTrans" cxnId="{D1DC1A19-FA3E-7C43-8F6B-B9A7C3A1639F}">
      <dgm:prSet/>
      <dgm:spPr/>
      <dgm:t>
        <a:bodyPr/>
        <a:lstStyle/>
        <a:p>
          <a:endParaRPr lang="zh-CN" altLang="en-US"/>
        </a:p>
      </dgm:t>
    </dgm:pt>
    <dgm:pt modelId="{D8B16F69-35A3-264F-864B-16079E5A492D}">
      <dgm:prSet/>
      <dgm:spPr/>
      <dgm:t>
        <a:bodyPr/>
        <a:lstStyle/>
        <a:p>
          <a:r>
            <a:rPr kumimoji="1" lang="en-US" dirty="0"/>
            <a:t>Rasterizer</a:t>
          </a:r>
          <a:endParaRPr lang="zh-CN" dirty="0"/>
        </a:p>
      </dgm:t>
    </dgm:pt>
    <dgm:pt modelId="{0EA573F5-E531-EA49-BA34-9823BDA470D9}" type="parTrans" cxnId="{E5737E17-A45F-DD42-8ADC-9A9E608F4B70}">
      <dgm:prSet/>
      <dgm:spPr/>
      <dgm:t>
        <a:bodyPr/>
        <a:lstStyle/>
        <a:p>
          <a:endParaRPr lang="zh-CN" altLang="en-US"/>
        </a:p>
      </dgm:t>
    </dgm:pt>
    <dgm:pt modelId="{EE8B7882-5697-8645-B20F-EC5666FE1B70}" type="sibTrans" cxnId="{E5737E17-A45F-DD42-8ADC-9A9E608F4B70}">
      <dgm:prSet/>
      <dgm:spPr/>
      <dgm:t>
        <a:bodyPr/>
        <a:lstStyle/>
        <a:p>
          <a:endParaRPr lang="zh-CN" altLang="en-US"/>
        </a:p>
      </dgm:t>
    </dgm:pt>
    <dgm:pt modelId="{E951E5F6-ED78-DE49-BAAA-321191DFEF4C}" type="pres">
      <dgm:prSet presAssocID="{8EC429A4-F923-564C-BA04-05286BD3D553}" presName="rootnode" presStyleCnt="0">
        <dgm:presLayoutVars>
          <dgm:chMax/>
          <dgm:chPref/>
          <dgm:dir/>
          <dgm:animLvl val="lvl"/>
        </dgm:presLayoutVars>
      </dgm:prSet>
      <dgm:spPr/>
    </dgm:pt>
    <dgm:pt modelId="{EE183728-4C62-0746-ADC9-8E14C74E6C20}" type="pres">
      <dgm:prSet presAssocID="{46DFC578-90F9-7744-A7B7-0E16AF0A598B}" presName="composite" presStyleCnt="0"/>
      <dgm:spPr/>
    </dgm:pt>
    <dgm:pt modelId="{68EAAF64-01AE-0D45-BF6B-056B42125634}" type="pres">
      <dgm:prSet presAssocID="{46DFC578-90F9-7744-A7B7-0E16AF0A598B}" presName="LShape" presStyleLbl="alignNode1" presStyleIdx="0" presStyleCnt="5"/>
      <dgm:spPr/>
    </dgm:pt>
    <dgm:pt modelId="{ED8CF2A2-A8AF-624E-A2EE-8DD2824345A4}" type="pres">
      <dgm:prSet presAssocID="{46DFC578-90F9-7744-A7B7-0E16AF0A598B}" presName="ParentText" presStyleLbl="revTx" presStyleIdx="0" presStyleCnt="3">
        <dgm:presLayoutVars>
          <dgm:chMax val="0"/>
          <dgm:chPref val="0"/>
          <dgm:bulletEnabled val="1"/>
        </dgm:presLayoutVars>
      </dgm:prSet>
      <dgm:spPr/>
    </dgm:pt>
    <dgm:pt modelId="{AC6D8F9C-EA0E-A742-81C3-FDA6F528E2FF}" type="pres">
      <dgm:prSet presAssocID="{46DFC578-90F9-7744-A7B7-0E16AF0A598B}" presName="Triangle" presStyleLbl="alignNode1" presStyleIdx="1" presStyleCnt="5"/>
      <dgm:spPr/>
    </dgm:pt>
    <dgm:pt modelId="{22FD2E36-C819-8249-965E-2AF0E437B3BA}" type="pres">
      <dgm:prSet presAssocID="{6BA2A13C-D5B7-4D40-A2DC-1A29B69D487D}" presName="sibTrans" presStyleCnt="0"/>
      <dgm:spPr/>
    </dgm:pt>
    <dgm:pt modelId="{06243811-7583-284A-A2A1-D347554AFF5F}" type="pres">
      <dgm:prSet presAssocID="{6BA2A13C-D5B7-4D40-A2DC-1A29B69D487D}" presName="space" presStyleCnt="0"/>
      <dgm:spPr/>
    </dgm:pt>
    <dgm:pt modelId="{C7210A2B-33D7-CF45-B371-0EB5E980F916}" type="pres">
      <dgm:prSet presAssocID="{9D1EC23D-25E7-FE49-B995-27D5B2AB60C3}" presName="composite" presStyleCnt="0"/>
      <dgm:spPr/>
    </dgm:pt>
    <dgm:pt modelId="{B18AFC07-E19E-6F45-B5AA-ED8F0FE44E83}" type="pres">
      <dgm:prSet presAssocID="{9D1EC23D-25E7-FE49-B995-27D5B2AB60C3}" presName="LShape" presStyleLbl="alignNode1" presStyleIdx="2" presStyleCnt="5"/>
      <dgm:spPr/>
    </dgm:pt>
    <dgm:pt modelId="{8C891582-F31B-6941-AD8C-D0B4A242146F}" type="pres">
      <dgm:prSet presAssocID="{9D1EC23D-25E7-FE49-B995-27D5B2AB60C3}" presName="ParentText" presStyleLbl="revTx" presStyleIdx="1" presStyleCnt="3">
        <dgm:presLayoutVars>
          <dgm:chMax val="0"/>
          <dgm:chPref val="0"/>
          <dgm:bulletEnabled val="1"/>
        </dgm:presLayoutVars>
      </dgm:prSet>
      <dgm:spPr/>
    </dgm:pt>
    <dgm:pt modelId="{99A8133E-4693-4B43-9A89-7F1F99347C99}" type="pres">
      <dgm:prSet presAssocID="{9D1EC23D-25E7-FE49-B995-27D5B2AB60C3}" presName="Triangle" presStyleLbl="alignNode1" presStyleIdx="3" presStyleCnt="5"/>
      <dgm:spPr/>
    </dgm:pt>
    <dgm:pt modelId="{23E4E902-B8C0-854D-8735-426E263754FB}" type="pres">
      <dgm:prSet presAssocID="{CBAE7075-1D70-1246-8B84-E4925E51A718}" presName="sibTrans" presStyleCnt="0"/>
      <dgm:spPr/>
    </dgm:pt>
    <dgm:pt modelId="{48C6547C-DC79-5A4B-829E-25454F420355}" type="pres">
      <dgm:prSet presAssocID="{CBAE7075-1D70-1246-8B84-E4925E51A718}" presName="space" presStyleCnt="0"/>
      <dgm:spPr/>
    </dgm:pt>
    <dgm:pt modelId="{A479F6CB-0B5A-1240-9BE9-11755C68EE5E}" type="pres">
      <dgm:prSet presAssocID="{D8B16F69-35A3-264F-864B-16079E5A492D}" presName="composite" presStyleCnt="0"/>
      <dgm:spPr/>
    </dgm:pt>
    <dgm:pt modelId="{FB340CE6-86FB-5241-A95C-9F82FD9DC16F}" type="pres">
      <dgm:prSet presAssocID="{D8B16F69-35A3-264F-864B-16079E5A492D}" presName="LShape" presStyleLbl="alignNode1" presStyleIdx="4" presStyleCnt="5"/>
      <dgm:spPr/>
    </dgm:pt>
    <dgm:pt modelId="{9CCC2313-4A18-5B44-A91D-206F4574BE46}" type="pres">
      <dgm:prSet presAssocID="{D8B16F69-35A3-264F-864B-16079E5A492D}" presName="ParentText" presStyleLbl="revTx" presStyleIdx="2" presStyleCnt="3">
        <dgm:presLayoutVars>
          <dgm:chMax val="0"/>
          <dgm:chPref val="0"/>
          <dgm:bulletEnabled val="1"/>
        </dgm:presLayoutVars>
      </dgm:prSet>
      <dgm:spPr/>
    </dgm:pt>
  </dgm:ptLst>
  <dgm:cxnLst>
    <dgm:cxn modelId="{E5737E17-A45F-DD42-8ADC-9A9E608F4B70}" srcId="{8EC429A4-F923-564C-BA04-05286BD3D553}" destId="{D8B16F69-35A3-264F-864B-16079E5A492D}" srcOrd="2" destOrd="0" parTransId="{0EA573F5-E531-EA49-BA34-9823BDA470D9}" sibTransId="{EE8B7882-5697-8645-B20F-EC5666FE1B70}"/>
    <dgm:cxn modelId="{D1DC1A19-FA3E-7C43-8F6B-B9A7C3A1639F}" srcId="{8EC429A4-F923-564C-BA04-05286BD3D553}" destId="{9D1EC23D-25E7-FE49-B995-27D5B2AB60C3}" srcOrd="1" destOrd="0" parTransId="{772A7E38-D45E-9B43-8AB1-A2C53F9934C5}" sibTransId="{CBAE7075-1D70-1246-8B84-E4925E51A718}"/>
    <dgm:cxn modelId="{E070D323-93AF-8444-A4A8-4C349AAA2370}" type="presOf" srcId="{8EC429A4-F923-564C-BA04-05286BD3D553}" destId="{E951E5F6-ED78-DE49-BAAA-321191DFEF4C}" srcOrd="0" destOrd="0" presId="urn:microsoft.com/office/officeart/2009/3/layout/StepUpProcess"/>
    <dgm:cxn modelId="{DCF99129-4A91-A04B-B147-60C5E8E51759}" type="presOf" srcId="{46DFC578-90F9-7744-A7B7-0E16AF0A598B}" destId="{ED8CF2A2-A8AF-624E-A2EE-8DD2824345A4}" srcOrd="0" destOrd="0" presId="urn:microsoft.com/office/officeart/2009/3/layout/StepUpProcess"/>
    <dgm:cxn modelId="{94B9F254-A65A-AC4A-811B-AF00AAB6AB1D}" type="presOf" srcId="{9D1EC23D-25E7-FE49-B995-27D5B2AB60C3}" destId="{8C891582-F31B-6941-AD8C-D0B4A242146F}" srcOrd="0" destOrd="0" presId="urn:microsoft.com/office/officeart/2009/3/layout/StepUpProcess"/>
    <dgm:cxn modelId="{EB487855-63FF-3C4B-94F7-0934521FBB07}" type="presOf" srcId="{D8B16F69-35A3-264F-864B-16079E5A492D}" destId="{9CCC2313-4A18-5B44-A91D-206F4574BE46}" srcOrd="0" destOrd="0" presId="urn:microsoft.com/office/officeart/2009/3/layout/StepUpProcess"/>
    <dgm:cxn modelId="{C12E6561-147A-C549-9003-B61E1D65E9B0}" srcId="{8EC429A4-F923-564C-BA04-05286BD3D553}" destId="{46DFC578-90F9-7744-A7B7-0E16AF0A598B}" srcOrd="0" destOrd="0" parTransId="{ED0DD016-467E-3F44-B538-FB49FDFE49EE}" sibTransId="{6BA2A13C-D5B7-4D40-A2DC-1A29B69D487D}"/>
    <dgm:cxn modelId="{A19D4F5B-15DB-1C45-A992-4C4561FD95C5}" type="presParOf" srcId="{E951E5F6-ED78-DE49-BAAA-321191DFEF4C}" destId="{EE183728-4C62-0746-ADC9-8E14C74E6C20}" srcOrd="0" destOrd="0" presId="urn:microsoft.com/office/officeart/2009/3/layout/StepUpProcess"/>
    <dgm:cxn modelId="{773DEBF8-C426-ED47-8B8C-03A1D182AC0C}" type="presParOf" srcId="{EE183728-4C62-0746-ADC9-8E14C74E6C20}" destId="{68EAAF64-01AE-0D45-BF6B-056B42125634}" srcOrd="0" destOrd="0" presId="urn:microsoft.com/office/officeart/2009/3/layout/StepUpProcess"/>
    <dgm:cxn modelId="{789D848B-CD43-B64D-B72E-912B91314DF7}" type="presParOf" srcId="{EE183728-4C62-0746-ADC9-8E14C74E6C20}" destId="{ED8CF2A2-A8AF-624E-A2EE-8DD2824345A4}" srcOrd="1" destOrd="0" presId="urn:microsoft.com/office/officeart/2009/3/layout/StepUpProcess"/>
    <dgm:cxn modelId="{9F0D0CF4-EDD6-2146-A2D3-1F8D989FC793}" type="presParOf" srcId="{EE183728-4C62-0746-ADC9-8E14C74E6C20}" destId="{AC6D8F9C-EA0E-A742-81C3-FDA6F528E2FF}" srcOrd="2" destOrd="0" presId="urn:microsoft.com/office/officeart/2009/3/layout/StepUpProcess"/>
    <dgm:cxn modelId="{05FA7A58-45A1-294E-9A1B-2F385ED02BD2}" type="presParOf" srcId="{E951E5F6-ED78-DE49-BAAA-321191DFEF4C}" destId="{22FD2E36-C819-8249-965E-2AF0E437B3BA}" srcOrd="1" destOrd="0" presId="urn:microsoft.com/office/officeart/2009/3/layout/StepUpProcess"/>
    <dgm:cxn modelId="{F1C84FFD-D5E3-6D4B-AA1D-8BA370988FC3}" type="presParOf" srcId="{22FD2E36-C819-8249-965E-2AF0E437B3BA}" destId="{06243811-7583-284A-A2A1-D347554AFF5F}" srcOrd="0" destOrd="0" presId="urn:microsoft.com/office/officeart/2009/3/layout/StepUpProcess"/>
    <dgm:cxn modelId="{5E1DB1B8-34F6-7D49-A193-B26E4D3021A9}" type="presParOf" srcId="{E951E5F6-ED78-DE49-BAAA-321191DFEF4C}" destId="{C7210A2B-33D7-CF45-B371-0EB5E980F916}" srcOrd="2" destOrd="0" presId="urn:microsoft.com/office/officeart/2009/3/layout/StepUpProcess"/>
    <dgm:cxn modelId="{6424AC3D-6C20-B84A-AA2F-C353CC4E1E11}" type="presParOf" srcId="{C7210A2B-33D7-CF45-B371-0EB5E980F916}" destId="{B18AFC07-E19E-6F45-B5AA-ED8F0FE44E83}" srcOrd="0" destOrd="0" presId="urn:microsoft.com/office/officeart/2009/3/layout/StepUpProcess"/>
    <dgm:cxn modelId="{FF99F540-6257-A44A-995A-1C37AE8859DD}" type="presParOf" srcId="{C7210A2B-33D7-CF45-B371-0EB5E980F916}" destId="{8C891582-F31B-6941-AD8C-D0B4A242146F}" srcOrd="1" destOrd="0" presId="urn:microsoft.com/office/officeart/2009/3/layout/StepUpProcess"/>
    <dgm:cxn modelId="{8E6E9BFA-F16E-F946-BEBB-6CF5890CD6BF}" type="presParOf" srcId="{C7210A2B-33D7-CF45-B371-0EB5E980F916}" destId="{99A8133E-4693-4B43-9A89-7F1F99347C99}" srcOrd="2" destOrd="0" presId="urn:microsoft.com/office/officeart/2009/3/layout/StepUpProcess"/>
    <dgm:cxn modelId="{CA80AAAA-AA94-9C41-B381-4EF9C414B5A9}" type="presParOf" srcId="{E951E5F6-ED78-DE49-BAAA-321191DFEF4C}" destId="{23E4E902-B8C0-854D-8735-426E263754FB}" srcOrd="3" destOrd="0" presId="urn:microsoft.com/office/officeart/2009/3/layout/StepUpProcess"/>
    <dgm:cxn modelId="{C42A55B2-2E04-5F4B-846E-7E3ACD6CA906}" type="presParOf" srcId="{23E4E902-B8C0-854D-8735-426E263754FB}" destId="{48C6547C-DC79-5A4B-829E-25454F420355}" srcOrd="0" destOrd="0" presId="urn:microsoft.com/office/officeart/2009/3/layout/StepUpProcess"/>
    <dgm:cxn modelId="{E7389BA8-924D-AC4E-B815-68CC41EF96F3}" type="presParOf" srcId="{E951E5F6-ED78-DE49-BAAA-321191DFEF4C}" destId="{A479F6CB-0B5A-1240-9BE9-11755C68EE5E}" srcOrd="4" destOrd="0" presId="urn:microsoft.com/office/officeart/2009/3/layout/StepUpProcess"/>
    <dgm:cxn modelId="{77683E28-6BB9-DE4E-BE51-11AA3CC62C70}" type="presParOf" srcId="{A479F6CB-0B5A-1240-9BE9-11755C68EE5E}" destId="{FB340CE6-86FB-5241-A95C-9F82FD9DC16F}" srcOrd="0" destOrd="0" presId="urn:microsoft.com/office/officeart/2009/3/layout/StepUpProcess"/>
    <dgm:cxn modelId="{A58C33AC-76B2-4747-8C8D-9EF7B8F299EB}" type="presParOf" srcId="{A479F6CB-0B5A-1240-9BE9-11755C68EE5E}" destId="{9CCC2313-4A18-5B44-A91D-206F4574BE4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AAF64-01AE-0D45-BF6B-056B42125634}">
      <dsp:nvSpPr>
        <dsp:cNvPr id="0" name=""/>
        <dsp:cNvSpPr/>
      </dsp:nvSpPr>
      <dsp:spPr>
        <a:xfrm rot="5400000">
          <a:off x="462446" y="1142222"/>
          <a:ext cx="1384024" cy="2302985"/>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CF2A2-A8AF-624E-A2EE-8DD2824345A4}">
      <dsp:nvSpPr>
        <dsp:cNvPr id="0" name=""/>
        <dsp:cNvSpPr/>
      </dsp:nvSpPr>
      <dsp:spPr>
        <a:xfrm>
          <a:off x="231418" y="1830319"/>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Application</a:t>
          </a:r>
          <a:endParaRPr lang="zh-CN" sz="3100" kern="1200"/>
        </a:p>
      </dsp:txBody>
      <dsp:txXfrm>
        <a:off x="231418" y="1830319"/>
        <a:ext cx="2079148" cy="1822495"/>
      </dsp:txXfrm>
    </dsp:sp>
    <dsp:sp modelId="{AC6D8F9C-EA0E-A742-81C3-FDA6F528E2FF}">
      <dsp:nvSpPr>
        <dsp:cNvPr id="0" name=""/>
        <dsp:cNvSpPr/>
      </dsp:nvSpPr>
      <dsp:spPr>
        <a:xfrm>
          <a:off x="1918274" y="972674"/>
          <a:ext cx="392292" cy="392292"/>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AFC07-E19E-6F45-B5AA-ED8F0FE44E83}">
      <dsp:nvSpPr>
        <dsp:cNvPr id="0" name=""/>
        <dsp:cNvSpPr/>
      </dsp:nvSpPr>
      <dsp:spPr>
        <a:xfrm rot="5400000">
          <a:off x="3007730" y="512389"/>
          <a:ext cx="1384024" cy="2302985"/>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91582-F31B-6941-AD8C-D0B4A242146F}">
      <dsp:nvSpPr>
        <dsp:cNvPr id="0" name=""/>
        <dsp:cNvSpPr/>
      </dsp:nvSpPr>
      <dsp:spPr>
        <a:xfrm>
          <a:off x="2776702" y="1200486"/>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Geometry</a:t>
          </a:r>
          <a:endParaRPr lang="zh-CN" sz="3100" kern="1200"/>
        </a:p>
      </dsp:txBody>
      <dsp:txXfrm>
        <a:off x="2776702" y="1200486"/>
        <a:ext cx="2079148" cy="1822495"/>
      </dsp:txXfrm>
    </dsp:sp>
    <dsp:sp modelId="{99A8133E-4693-4B43-9A89-7F1F99347C99}">
      <dsp:nvSpPr>
        <dsp:cNvPr id="0" name=""/>
        <dsp:cNvSpPr/>
      </dsp:nvSpPr>
      <dsp:spPr>
        <a:xfrm>
          <a:off x="4463558" y="342841"/>
          <a:ext cx="392292" cy="392292"/>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40CE6-86FB-5241-A95C-9F82FD9DC16F}">
      <dsp:nvSpPr>
        <dsp:cNvPr id="0" name=""/>
        <dsp:cNvSpPr/>
      </dsp:nvSpPr>
      <dsp:spPr>
        <a:xfrm rot="5400000">
          <a:off x="5553013" y="-117442"/>
          <a:ext cx="1384024" cy="2302985"/>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C2313-4A18-5B44-A91D-206F4574BE46}">
      <dsp:nvSpPr>
        <dsp:cNvPr id="0" name=""/>
        <dsp:cNvSpPr/>
      </dsp:nvSpPr>
      <dsp:spPr>
        <a:xfrm>
          <a:off x="5321985" y="570653"/>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dirty="0"/>
            <a:t>Rasterizer</a:t>
          </a:r>
          <a:endParaRPr lang="zh-CN" sz="3100" kern="1200" dirty="0"/>
        </a:p>
      </dsp:txBody>
      <dsp:txXfrm>
        <a:off x="5321985" y="570653"/>
        <a:ext cx="2079148" cy="1822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AAF64-01AE-0D45-BF6B-056B42125634}">
      <dsp:nvSpPr>
        <dsp:cNvPr id="0" name=""/>
        <dsp:cNvSpPr/>
      </dsp:nvSpPr>
      <dsp:spPr>
        <a:xfrm rot="5400000">
          <a:off x="462446" y="1142222"/>
          <a:ext cx="1384024" cy="2302985"/>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CF2A2-A8AF-624E-A2EE-8DD2824345A4}">
      <dsp:nvSpPr>
        <dsp:cNvPr id="0" name=""/>
        <dsp:cNvSpPr/>
      </dsp:nvSpPr>
      <dsp:spPr>
        <a:xfrm>
          <a:off x="231418" y="1830319"/>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Application</a:t>
          </a:r>
          <a:endParaRPr lang="zh-CN" sz="3100" kern="1200"/>
        </a:p>
      </dsp:txBody>
      <dsp:txXfrm>
        <a:off x="231418" y="1830319"/>
        <a:ext cx="2079148" cy="1822495"/>
      </dsp:txXfrm>
    </dsp:sp>
    <dsp:sp modelId="{AC6D8F9C-EA0E-A742-81C3-FDA6F528E2FF}">
      <dsp:nvSpPr>
        <dsp:cNvPr id="0" name=""/>
        <dsp:cNvSpPr/>
      </dsp:nvSpPr>
      <dsp:spPr>
        <a:xfrm>
          <a:off x="1918274" y="972674"/>
          <a:ext cx="392292" cy="392292"/>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AFC07-E19E-6F45-B5AA-ED8F0FE44E83}">
      <dsp:nvSpPr>
        <dsp:cNvPr id="0" name=""/>
        <dsp:cNvSpPr/>
      </dsp:nvSpPr>
      <dsp:spPr>
        <a:xfrm rot="5400000">
          <a:off x="3007730" y="512389"/>
          <a:ext cx="1384024" cy="2302985"/>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91582-F31B-6941-AD8C-D0B4A242146F}">
      <dsp:nvSpPr>
        <dsp:cNvPr id="0" name=""/>
        <dsp:cNvSpPr/>
      </dsp:nvSpPr>
      <dsp:spPr>
        <a:xfrm>
          <a:off x="2776702" y="1200486"/>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Geometry</a:t>
          </a:r>
          <a:endParaRPr lang="zh-CN" sz="3100" kern="1200"/>
        </a:p>
      </dsp:txBody>
      <dsp:txXfrm>
        <a:off x="2776702" y="1200486"/>
        <a:ext cx="2079148" cy="1822495"/>
      </dsp:txXfrm>
    </dsp:sp>
    <dsp:sp modelId="{99A8133E-4693-4B43-9A89-7F1F99347C99}">
      <dsp:nvSpPr>
        <dsp:cNvPr id="0" name=""/>
        <dsp:cNvSpPr/>
      </dsp:nvSpPr>
      <dsp:spPr>
        <a:xfrm>
          <a:off x="4463558" y="342841"/>
          <a:ext cx="392292" cy="392292"/>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40CE6-86FB-5241-A95C-9F82FD9DC16F}">
      <dsp:nvSpPr>
        <dsp:cNvPr id="0" name=""/>
        <dsp:cNvSpPr/>
      </dsp:nvSpPr>
      <dsp:spPr>
        <a:xfrm rot="5400000">
          <a:off x="5553013" y="-117442"/>
          <a:ext cx="1384024" cy="2302985"/>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C2313-4A18-5B44-A91D-206F4574BE46}">
      <dsp:nvSpPr>
        <dsp:cNvPr id="0" name=""/>
        <dsp:cNvSpPr/>
      </dsp:nvSpPr>
      <dsp:spPr>
        <a:xfrm>
          <a:off x="5321985" y="570653"/>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dirty="0"/>
            <a:t>Rasterizer</a:t>
          </a:r>
          <a:endParaRPr lang="zh-CN" sz="3100" kern="1200" dirty="0"/>
        </a:p>
      </dsp:txBody>
      <dsp:txXfrm>
        <a:off x="5321985" y="570653"/>
        <a:ext cx="2079148" cy="1822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AAF64-01AE-0D45-BF6B-056B42125634}">
      <dsp:nvSpPr>
        <dsp:cNvPr id="0" name=""/>
        <dsp:cNvSpPr/>
      </dsp:nvSpPr>
      <dsp:spPr>
        <a:xfrm rot="5400000">
          <a:off x="462446" y="1142222"/>
          <a:ext cx="1384024" cy="2302985"/>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CF2A2-A8AF-624E-A2EE-8DD2824345A4}">
      <dsp:nvSpPr>
        <dsp:cNvPr id="0" name=""/>
        <dsp:cNvSpPr/>
      </dsp:nvSpPr>
      <dsp:spPr>
        <a:xfrm>
          <a:off x="231418" y="1830319"/>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Application</a:t>
          </a:r>
          <a:endParaRPr lang="zh-CN" sz="3100" kern="1200"/>
        </a:p>
      </dsp:txBody>
      <dsp:txXfrm>
        <a:off x="231418" y="1830319"/>
        <a:ext cx="2079148" cy="1822495"/>
      </dsp:txXfrm>
    </dsp:sp>
    <dsp:sp modelId="{AC6D8F9C-EA0E-A742-81C3-FDA6F528E2FF}">
      <dsp:nvSpPr>
        <dsp:cNvPr id="0" name=""/>
        <dsp:cNvSpPr/>
      </dsp:nvSpPr>
      <dsp:spPr>
        <a:xfrm>
          <a:off x="1918274" y="972674"/>
          <a:ext cx="392292" cy="392292"/>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AFC07-E19E-6F45-B5AA-ED8F0FE44E83}">
      <dsp:nvSpPr>
        <dsp:cNvPr id="0" name=""/>
        <dsp:cNvSpPr/>
      </dsp:nvSpPr>
      <dsp:spPr>
        <a:xfrm rot="5400000">
          <a:off x="3007730" y="512389"/>
          <a:ext cx="1384024" cy="2302985"/>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91582-F31B-6941-AD8C-D0B4A242146F}">
      <dsp:nvSpPr>
        <dsp:cNvPr id="0" name=""/>
        <dsp:cNvSpPr/>
      </dsp:nvSpPr>
      <dsp:spPr>
        <a:xfrm>
          <a:off x="2776702" y="1200486"/>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a:t>Geometry</a:t>
          </a:r>
          <a:endParaRPr lang="zh-CN" sz="3100" kern="1200"/>
        </a:p>
      </dsp:txBody>
      <dsp:txXfrm>
        <a:off x="2776702" y="1200486"/>
        <a:ext cx="2079148" cy="1822495"/>
      </dsp:txXfrm>
    </dsp:sp>
    <dsp:sp modelId="{99A8133E-4693-4B43-9A89-7F1F99347C99}">
      <dsp:nvSpPr>
        <dsp:cNvPr id="0" name=""/>
        <dsp:cNvSpPr/>
      </dsp:nvSpPr>
      <dsp:spPr>
        <a:xfrm>
          <a:off x="4463558" y="342841"/>
          <a:ext cx="392292" cy="392292"/>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40CE6-86FB-5241-A95C-9F82FD9DC16F}">
      <dsp:nvSpPr>
        <dsp:cNvPr id="0" name=""/>
        <dsp:cNvSpPr/>
      </dsp:nvSpPr>
      <dsp:spPr>
        <a:xfrm rot="5400000">
          <a:off x="5553013" y="-117442"/>
          <a:ext cx="1384024" cy="2302985"/>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C2313-4A18-5B44-A91D-206F4574BE46}">
      <dsp:nvSpPr>
        <dsp:cNvPr id="0" name=""/>
        <dsp:cNvSpPr/>
      </dsp:nvSpPr>
      <dsp:spPr>
        <a:xfrm>
          <a:off x="5321985" y="570653"/>
          <a:ext cx="2079148" cy="182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kumimoji="1" lang="en-US" sz="3100" kern="1200" dirty="0"/>
            <a:t>Rasterizer</a:t>
          </a:r>
          <a:endParaRPr lang="zh-CN" sz="3100" kern="1200" dirty="0"/>
        </a:p>
      </dsp:txBody>
      <dsp:txXfrm>
        <a:off x="5321985" y="570653"/>
        <a:ext cx="2079148" cy="182249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FFA77-7B00-8D4B-BF61-C8605911CCB4}" type="datetimeFigureOut">
              <a:rPr kumimoji="1" lang="zh-CN" altLang="en-US" smtClean="0"/>
              <a:t>2020/1/15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D1FE-CCD9-CB49-A11A-FD507BCA8A5B}" type="slidenum">
              <a:rPr kumimoji="1" lang="zh-CN" altLang="en-US" smtClean="0"/>
              <a:t>‹#›</a:t>
            </a:fld>
            <a:endParaRPr kumimoji="1" lang="zh-CN" altLang="en-US"/>
          </a:p>
        </p:txBody>
      </p:sp>
    </p:spTree>
    <p:extLst>
      <p:ext uri="{BB962C8B-B14F-4D97-AF65-F5344CB8AC3E}">
        <p14:creationId xmlns:p14="http://schemas.microsoft.com/office/powerpoint/2010/main" val="2563324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感谢贾老师，选题方面的指导</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6</a:t>
            </a:fld>
            <a:endParaRPr kumimoji="1" lang="zh-CN" altLang="en-US"/>
          </a:p>
        </p:txBody>
      </p:sp>
    </p:spTree>
    <p:extLst>
      <p:ext uri="{BB962C8B-B14F-4D97-AF65-F5344CB8AC3E}">
        <p14:creationId xmlns:p14="http://schemas.microsoft.com/office/powerpoint/2010/main" val="3723571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旋转改变</a:t>
            </a:r>
            <a:r>
              <a:rPr lang="en" altLang="zh-CN" sz="1200" b="0" i="0" u="none" strike="noStrike" kern="1200" dirty="0">
                <a:solidFill>
                  <a:schemeClr val="tx1"/>
                </a:solidFill>
                <a:effectLst/>
                <a:latin typeface="+mn-lt"/>
                <a:ea typeface="+mn-ea"/>
                <a:cs typeface="+mn-cs"/>
              </a:rPr>
              <a:t>world</a:t>
            </a:r>
            <a:r>
              <a:rPr lang="zh-CN" altLang="en-US" sz="1200" b="0" i="0" u="none" strike="noStrike" kern="1200" dirty="0">
                <a:solidFill>
                  <a:schemeClr val="tx1"/>
                </a:solidFill>
                <a:effectLst/>
                <a:latin typeface="+mn-lt"/>
                <a:ea typeface="+mn-ea"/>
                <a:cs typeface="+mn-cs"/>
              </a:rPr>
              <a:t>坐标系，在该项目中，设绕</a:t>
            </a:r>
            <a:r>
              <a:rPr lang="en-US" altLang="zh-CN" sz="1200" b="0" i="0" u="none" strike="noStrike" kern="1200" dirty="0">
                <a:solidFill>
                  <a:schemeClr val="tx1"/>
                </a:solidFill>
                <a:effectLst/>
                <a:latin typeface="+mn-lt"/>
                <a:ea typeface="+mn-ea"/>
                <a:cs typeface="+mn-cs"/>
              </a:rPr>
              <a:t>(-1, 0.5, 1)</a:t>
            </a:r>
            <a:r>
              <a:rPr lang="zh-CN" altLang="en-US" sz="1200" b="0" i="0" u="none" strike="noStrike" kern="1200" dirty="0">
                <a:solidFill>
                  <a:schemeClr val="tx1"/>
                </a:solidFill>
                <a:effectLst/>
                <a:latin typeface="+mn-lt"/>
                <a:ea typeface="+mn-ea"/>
                <a:cs typeface="+mn-cs"/>
              </a:rPr>
              <a:t>旋转，先旋转两次使旋转轴与坐标轴重合，再绕坐标轴旋转</a:t>
            </a:r>
            <a:r>
              <a:rPr lang="en" altLang="zh-CN" sz="1200" b="0" i="0" u="none" strike="noStrike" kern="1200" dirty="0">
                <a:solidFill>
                  <a:schemeClr val="tx1"/>
                </a:solidFill>
                <a:effectLst/>
                <a:latin typeface="+mn-lt"/>
                <a:ea typeface="+mn-ea"/>
                <a:cs typeface="+mn-cs"/>
              </a:rPr>
              <a:t>alpha</a:t>
            </a:r>
            <a:r>
              <a:rPr lang="zh-CN" altLang="en-US" sz="1200" b="0" i="0" u="none" strike="noStrike" kern="1200" dirty="0">
                <a:solidFill>
                  <a:schemeClr val="tx1"/>
                </a:solidFill>
                <a:effectLst/>
                <a:latin typeface="+mn-lt"/>
                <a:ea typeface="+mn-ea"/>
                <a:cs typeface="+mn-cs"/>
              </a:rPr>
              <a:t>角度，再乘上旋转你矩阵，将旋转轴转动回来</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15</a:t>
            </a:fld>
            <a:endParaRPr kumimoji="1" lang="zh-CN" altLang="en-US"/>
          </a:p>
        </p:txBody>
      </p:sp>
    </p:spTree>
    <p:extLst>
      <p:ext uri="{BB962C8B-B14F-4D97-AF65-F5344CB8AC3E}">
        <p14:creationId xmlns:p14="http://schemas.microsoft.com/office/powerpoint/2010/main" val="100588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16</a:t>
            </a:fld>
            <a:endParaRPr kumimoji="1" lang="zh-CN" altLang="en-US"/>
          </a:p>
        </p:txBody>
      </p:sp>
    </p:spTree>
    <p:extLst>
      <p:ext uri="{BB962C8B-B14F-4D97-AF65-F5344CB8AC3E}">
        <p14:creationId xmlns:p14="http://schemas.microsoft.com/office/powerpoint/2010/main" val="57853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17</a:t>
            </a:fld>
            <a:endParaRPr kumimoji="1" lang="zh-CN" altLang="en-US"/>
          </a:p>
        </p:txBody>
      </p:sp>
    </p:spTree>
    <p:extLst>
      <p:ext uri="{BB962C8B-B14F-4D97-AF65-F5344CB8AC3E}">
        <p14:creationId xmlns:p14="http://schemas.microsoft.com/office/powerpoint/2010/main" val="199256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归一化设备坐标</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18</a:t>
            </a:fld>
            <a:endParaRPr kumimoji="1" lang="zh-CN" altLang="en-US"/>
          </a:p>
        </p:txBody>
      </p:sp>
    </p:spTree>
    <p:extLst>
      <p:ext uri="{BB962C8B-B14F-4D97-AF65-F5344CB8AC3E}">
        <p14:creationId xmlns:p14="http://schemas.microsoft.com/office/powerpoint/2010/main" val="6096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归一化设备坐标</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19</a:t>
            </a:fld>
            <a:endParaRPr kumimoji="1" lang="zh-CN" altLang="en-US"/>
          </a:p>
        </p:txBody>
      </p:sp>
    </p:spTree>
    <p:extLst>
      <p:ext uri="{BB962C8B-B14F-4D97-AF65-F5344CB8AC3E}">
        <p14:creationId xmlns:p14="http://schemas.microsoft.com/office/powerpoint/2010/main" val="2552043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20</a:t>
            </a:fld>
            <a:endParaRPr kumimoji="1" lang="zh-CN" altLang="en-US"/>
          </a:p>
        </p:txBody>
      </p:sp>
    </p:spTree>
    <p:extLst>
      <p:ext uri="{BB962C8B-B14F-4D97-AF65-F5344CB8AC3E}">
        <p14:creationId xmlns:p14="http://schemas.microsoft.com/office/powerpoint/2010/main" val="3355047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21</a:t>
            </a:fld>
            <a:endParaRPr kumimoji="1" lang="zh-CN" altLang="en-US"/>
          </a:p>
        </p:txBody>
      </p:sp>
    </p:spTree>
    <p:extLst>
      <p:ext uri="{BB962C8B-B14F-4D97-AF65-F5344CB8AC3E}">
        <p14:creationId xmlns:p14="http://schemas.microsoft.com/office/powerpoint/2010/main" val="195495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老师上课也多次强调，图形学就是对算法和数据结构综合的课程</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22</a:t>
            </a:fld>
            <a:endParaRPr kumimoji="1" lang="zh-CN" altLang="en-US"/>
          </a:p>
        </p:txBody>
      </p:sp>
    </p:spTree>
    <p:extLst>
      <p:ext uri="{BB962C8B-B14F-4D97-AF65-F5344CB8AC3E}">
        <p14:creationId xmlns:p14="http://schemas.microsoft.com/office/powerpoint/2010/main" val="2953231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23</a:t>
            </a:fld>
            <a:endParaRPr kumimoji="1" lang="zh-CN" altLang="en-US"/>
          </a:p>
        </p:txBody>
      </p:sp>
    </p:spTree>
    <p:extLst>
      <p:ext uri="{BB962C8B-B14F-4D97-AF65-F5344CB8AC3E}">
        <p14:creationId xmlns:p14="http://schemas.microsoft.com/office/powerpoint/2010/main" val="832356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24</a:t>
            </a:fld>
            <a:endParaRPr kumimoji="1" lang="zh-CN" altLang="en-US"/>
          </a:p>
        </p:txBody>
      </p:sp>
    </p:spTree>
    <p:extLst>
      <p:ext uri="{BB962C8B-B14F-4D97-AF65-F5344CB8AC3E}">
        <p14:creationId xmlns:p14="http://schemas.microsoft.com/office/powerpoint/2010/main" val="146604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提起</a:t>
            </a:r>
            <a:r>
              <a:rPr kumimoji="1" lang="en-US" altLang="zh-CN" dirty="0"/>
              <a:t>soft</a:t>
            </a:r>
            <a:r>
              <a:rPr kumimoji="1" lang="zh-CN" altLang="en-US" dirty="0"/>
              <a:t> </a:t>
            </a:r>
            <a:r>
              <a:rPr kumimoji="1" lang="en-US" altLang="zh-CN" dirty="0" err="1"/>
              <a:t>rendere</a:t>
            </a:r>
            <a:r>
              <a:rPr kumimoji="1" lang="zh-CN" altLang="en-US" dirty="0"/>
              <a:t>，就不得不提渲染流水线</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7</a:t>
            </a:fld>
            <a:endParaRPr kumimoji="1" lang="zh-CN" altLang="en-US"/>
          </a:p>
        </p:txBody>
      </p:sp>
    </p:spTree>
    <p:extLst>
      <p:ext uri="{BB962C8B-B14F-4D97-AF65-F5344CB8AC3E}">
        <p14:creationId xmlns:p14="http://schemas.microsoft.com/office/powerpoint/2010/main" val="3201465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26</a:t>
            </a:fld>
            <a:endParaRPr kumimoji="1" lang="zh-CN" altLang="en-US"/>
          </a:p>
        </p:txBody>
      </p:sp>
    </p:spTree>
    <p:extLst>
      <p:ext uri="{BB962C8B-B14F-4D97-AF65-F5344CB8AC3E}">
        <p14:creationId xmlns:p14="http://schemas.microsoft.com/office/powerpoint/2010/main" val="3272647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27</a:t>
            </a:fld>
            <a:endParaRPr kumimoji="1" lang="zh-CN" altLang="en-US"/>
          </a:p>
        </p:txBody>
      </p:sp>
    </p:spTree>
    <p:extLst>
      <p:ext uri="{BB962C8B-B14F-4D97-AF65-F5344CB8AC3E}">
        <p14:creationId xmlns:p14="http://schemas.microsoft.com/office/powerpoint/2010/main" val="3936253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三个点就能确定一个三角形，再加一个参数，尝试绘制一个三角形并给内部填充颜色。最简单的填充就是扫描线填充，换句话说我们按照屏幕的</a:t>
            </a:r>
            <a:r>
              <a:rPr lang="en" altLang="zh-CN" sz="1200" b="0" i="0" u="none" strike="noStrike" kern="1200" dirty="0">
                <a:solidFill>
                  <a:schemeClr val="tx1"/>
                </a:solidFill>
                <a:effectLst/>
                <a:latin typeface="+mn-lt"/>
                <a:ea typeface="+mn-ea"/>
                <a:cs typeface="+mn-cs"/>
              </a:rPr>
              <a:t>y</a:t>
            </a:r>
            <a:r>
              <a:rPr lang="zh-CN" altLang="en-US" sz="1200" b="0" i="0" u="none" strike="noStrike" kern="1200" dirty="0">
                <a:solidFill>
                  <a:schemeClr val="tx1"/>
                </a:solidFill>
                <a:effectLst/>
                <a:latin typeface="+mn-lt"/>
                <a:ea typeface="+mn-ea"/>
                <a:cs typeface="+mn-cs"/>
              </a:rPr>
              <a:t>轴方向，从上向下，每一行进行绘制，直到把三角形全部填充上为止。</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28</a:t>
            </a:fld>
            <a:endParaRPr kumimoji="1" lang="zh-CN" altLang="en-US"/>
          </a:p>
        </p:txBody>
      </p:sp>
    </p:spTree>
    <p:extLst>
      <p:ext uri="{BB962C8B-B14F-4D97-AF65-F5344CB8AC3E}">
        <p14:creationId xmlns:p14="http://schemas.microsoft.com/office/powerpoint/2010/main" val="1097769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29</a:t>
            </a:fld>
            <a:endParaRPr kumimoji="1" lang="zh-CN" altLang="en-US"/>
          </a:p>
        </p:txBody>
      </p:sp>
    </p:spTree>
    <p:extLst>
      <p:ext uri="{BB962C8B-B14F-4D97-AF65-F5344CB8AC3E}">
        <p14:creationId xmlns:p14="http://schemas.microsoft.com/office/powerpoint/2010/main" val="4087499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30</a:t>
            </a:fld>
            <a:endParaRPr kumimoji="1" lang="zh-CN" altLang="en-US"/>
          </a:p>
        </p:txBody>
      </p:sp>
    </p:spTree>
    <p:extLst>
      <p:ext uri="{BB962C8B-B14F-4D97-AF65-F5344CB8AC3E}">
        <p14:creationId xmlns:p14="http://schemas.microsoft.com/office/powerpoint/2010/main" val="21626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比如一个齐次空间的顶点，我们可以按照上述方式判断其是否在</a:t>
            </a:r>
            <a:r>
              <a:rPr lang="en" altLang="zh-CN" sz="1200" b="0" i="0" u="none" strike="noStrike" kern="1200" dirty="0">
                <a:solidFill>
                  <a:schemeClr val="tx1"/>
                </a:solidFill>
                <a:effectLst/>
                <a:latin typeface="+mn-lt"/>
                <a:ea typeface="+mn-ea"/>
                <a:cs typeface="+mn-cs"/>
              </a:rPr>
              <a:t>CVV</a:t>
            </a:r>
            <a:r>
              <a:rPr lang="zh-CN" altLang="en-US" sz="1200" b="0" i="0" u="none" strike="noStrike" kern="1200" dirty="0">
                <a:solidFill>
                  <a:schemeClr val="tx1"/>
                </a:solidFill>
                <a:effectLst/>
                <a:latin typeface="+mn-lt"/>
                <a:ea typeface="+mn-ea"/>
                <a:cs typeface="+mn-cs"/>
              </a:rPr>
              <a:t>内</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31</a:t>
            </a:fld>
            <a:endParaRPr kumimoji="1" lang="zh-CN" altLang="en-US"/>
          </a:p>
        </p:txBody>
      </p:sp>
    </p:spTree>
    <p:extLst>
      <p:ext uri="{BB962C8B-B14F-4D97-AF65-F5344CB8AC3E}">
        <p14:creationId xmlns:p14="http://schemas.microsoft.com/office/powerpoint/2010/main" val="1465297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比如一个齐次空间的顶点，我们可以按照上述方式判断其是否在</a:t>
            </a:r>
            <a:r>
              <a:rPr lang="en" altLang="zh-CN" sz="1200" b="0" i="0" u="none" strike="noStrike" kern="1200" dirty="0">
                <a:solidFill>
                  <a:schemeClr val="tx1"/>
                </a:solidFill>
                <a:effectLst/>
                <a:latin typeface="+mn-lt"/>
                <a:ea typeface="+mn-ea"/>
                <a:cs typeface="+mn-cs"/>
              </a:rPr>
              <a:t>CVV</a:t>
            </a:r>
            <a:r>
              <a:rPr lang="zh-CN" altLang="en-US" sz="1200" b="0" i="0" u="none" strike="noStrike" kern="1200" dirty="0">
                <a:solidFill>
                  <a:schemeClr val="tx1"/>
                </a:solidFill>
                <a:effectLst/>
                <a:latin typeface="+mn-lt"/>
                <a:ea typeface="+mn-ea"/>
                <a:cs typeface="+mn-cs"/>
              </a:rPr>
              <a:t>内</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32</a:t>
            </a:fld>
            <a:endParaRPr kumimoji="1" lang="zh-CN" altLang="en-US"/>
          </a:p>
        </p:txBody>
      </p:sp>
    </p:spTree>
    <p:extLst>
      <p:ext uri="{BB962C8B-B14F-4D97-AF65-F5344CB8AC3E}">
        <p14:creationId xmlns:p14="http://schemas.microsoft.com/office/powerpoint/2010/main" val="2873625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比如一个齐次空间的顶点，我们可以按照上述方式判断其是否在</a:t>
            </a:r>
            <a:r>
              <a:rPr lang="en" altLang="zh-CN" sz="1200" b="0" i="0" u="none" strike="noStrike" kern="1200" dirty="0">
                <a:solidFill>
                  <a:schemeClr val="tx1"/>
                </a:solidFill>
                <a:effectLst/>
                <a:latin typeface="+mn-lt"/>
                <a:ea typeface="+mn-ea"/>
                <a:cs typeface="+mn-cs"/>
              </a:rPr>
              <a:t>CVV</a:t>
            </a:r>
            <a:r>
              <a:rPr lang="zh-CN" altLang="en-US" sz="1200" b="0" i="0" u="none" strike="noStrike" kern="1200" dirty="0">
                <a:solidFill>
                  <a:schemeClr val="tx1"/>
                </a:solidFill>
                <a:effectLst/>
                <a:latin typeface="+mn-lt"/>
                <a:ea typeface="+mn-ea"/>
                <a:cs typeface="+mn-cs"/>
              </a:rPr>
              <a:t>内</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33</a:t>
            </a:fld>
            <a:endParaRPr kumimoji="1" lang="zh-CN" altLang="en-US"/>
          </a:p>
        </p:txBody>
      </p:sp>
    </p:spTree>
    <p:extLst>
      <p:ext uri="{BB962C8B-B14F-4D97-AF65-F5344CB8AC3E}">
        <p14:creationId xmlns:p14="http://schemas.microsoft.com/office/powerpoint/2010/main" val="1405908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比如一个齐次空间的顶点，我们可以按照上述方式判断其是否在</a:t>
            </a:r>
            <a:r>
              <a:rPr lang="en" altLang="zh-CN" sz="1200" b="0" i="0" u="none" strike="noStrike" kern="1200" dirty="0">
                <a:solidFill>
                  <a:schemeClr val="tx1"/>
                </a:solidFill>
                <a:effectLst/>
                <a:latin typeface="+mn-lt"/>
                <a:ea typeface="+mn-ea"/>
                <a:cs typeface="+mn-cs"/>
              </a:rPr>
              <a:t>CVV</a:t>
            </a:r>
            <a:r>
              <a:rPr lang="zh-CN" altLang="en-US" sz="1200" b="0" i="0" u="none" strike="noStrike" kern="1200" dirty="0">
                <a:solidFill>
                  <a:schemeClr val="tx1"/>
                </a:solidFill>
                <a:effectLst/>
                <a:latin typeface="+mn-lt"/>
                <a:ea typeface="+mn-ea"/>
                <a:cs typeface="+mn-cs"/>
              </a:rPr>
              <a:t>内</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34</a:t>
            </a:fld>
            <a:endParaRPr kumimoji="1" lang="zh-CN" altLang="en-US"/>
          </a:p>
        </p:txBody>
      </p:sp>
    </p:spTree>
    <p:extLst>
      <p:ext uri="{BB962C8B-B14F-4D97-AF65-F5344CB8AC3E}">
        <p14:creationId xmlns:p14="http://schemas.microsoft.com/office/powerpoint/2010/main" val="3068759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比如一个齐次空间的顶点，我们可以按照上述方式判断其是否在</a:t>
            </a:r>
            <a:r>
              <a:rPr lang="en" altLang="zh-CN" sz="1200" b="0" i="0" u="none" strike="noStrike" kern="1200" dirty="0">
                <a:solidFill>
                  <a:schemeClr val="tx1"/>
                </a:solidFill>
                <a:effectLst/>
                <a:latin typeface="+mn-lt"/>
                <a:ea typeface="+mn-ea"/>
                <a:cs typeface="+mn-cs"/>
              </a:rPr>
              <a:t>CVV</a:t>
            </a:r>
            <a:r>
              <a:rPr lang="zh-CN" altLang="en-US" sz="1200" b="0" i="0" u="none" strike="noStrike" kern="1200" dirty="0">
                <a:solidFill>
                  <a:schemeClr val="tx1"/>
                </a:solidFill>
                <a:effectLst/>
                <a:latin typeface="+mn-lt"/>
                <a:ea typeface="+mn-ea"/>
                <a:cs typeface="+mn-cs"/>
              </a:rPr>
              <a:t>内</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35</a:t>
            </a:fld>
            <a:endParaRPr kumimoji="1" lang="zh-CN" altLang="en-US"/>
          </a:p>
        </p:txBody>
      </p:sp>
    </p:spTree>
    <p:extLst>
      <p:ext uri="{BB962C8B-B14F-4D97-AF65-F5344CB8AC3E}">
        <p14:creationId xmlns:p14="http://schemas.microsoft.com/office/powerpoint/2010/main" val="3144074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提起</a:t>
            </a:r>
            <a:r>
              <a:rPr kumimoji="1" lang="en-US" altLang="zh-CN" dirty="0"/>
              <a:t>soft</a:t>
            </a:r>
            <a:r>
              <a:rPr kumimoji="1" lang="zh-CN" altLang="en-US" dirty="0"/>
              <a:t> </a:t>
            </a:r>
            <a:r>
              <a:rPr kumimoji="1" lang="en-US" altLang="zh-CN" dirty="0" err="1"/>
              <a:t>rendere</a:t>
            </a:r>
            <a:r>
              <a:rPr kumimoji="1" lang="zh-CN" altLang="en-US" dirty="0"/>
              <a:t>，就不得不提渲染流水线</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8</a:t>
            </a:fld>
            <a:endParaRPr kumimoji="1" lang="zh-CN" altLang="en-US"/>
          </a:p>
        </p:txBody>
      </p:sp>
    </p:spTree>
    <p:extLst>
      <p:ext uri="{BB962C8B-B14F-4D97-AF65-F5344CB8AC3E}">
        <p14:creationId xmlns:p14="http://schemas.microsoft.com/office/powerpoint/2010/main" val="117349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37</a:t>
            </a:fld>
            <a:endParaRPr kumimoji="1" lang="zh-CN" altLang="en-US"/>
          </a:p>
        </p:txBody>
      </p:sp>
    </p:spTree>
    <p:extLst>
      <p:ext uri="{BB962C8B-B14F-4D97-AF65-F5344CB8AC3E}">
        <p14:creationId xmlns:p14="http://schemas.microsoft.com/office/powerpoint/2010/main" val="182942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左右两侧的两个三角形唯一的区别就在于左侧</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平面平行于近裁剪面，而右侧把</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整个一条线拉歪，使</a:t>
            </a:r>
            <a:r>
              <a:rPr lang="en"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接近近裁剪面。二者在最终投影在近裁剪面的位置完全相同，但是实际上在三维空间位置是相差甚远的。</a:t>
            </a:r>
          </a:p>
          <a:p>
            <a:r>
              <a:rPr lang="zh-CN" altLang="en-US" sz="1200" b="0" i="0" u="none" strike="noStrike" kern="1200" dirty="0">
                <a:solidFill>
                  <a:schemeClr val="tx1"/>
                </a:solidFill>
                <a:effectLst/>
                <a:latin typeface="+mn-lt"/>
                <a:ea typeface="+mn-ea"/>
                <a:cs typeface="+mn-cs"/>
              </a:rPr>
              <a:t>通过以下的证明可以得到，在投影空间的值与</a:t>
            </a:r>
            <a:r>
              <a:rPr lang="en-US" altLang="zh-CN" sz="1200" b="0" i="0" u="none" strike="noStrike" kern="1200" dirty="0">
                <a:solidFill>
                  <a:schemeClr val="tx1"/>
                </a:solidFill>
                <a:effectLst/>
                <a:latin typeface="+mn-lt"/>
                <a:ea typeface="+mn-ea"/>
                <a:cs typeface="+mn-cs"/>
              </a:rPr>
              <a:t>1/</a:t>
            </a:r>
            <a:r>
              <a:rPr lang="en" altLang="zh-CN" sz="1200" b="0" i="0" u="none" strike="noStrike" kern="1200" dirty="0">
                <a:solidFill>
                  <a:schemeClr val="tx1"/>
                </a:solidFill>
                <a:effectLst/>
                <a:latin typeface="+mn-lt"/>
                <a:ea typeface="+mn-ea"/>
                <a:cs typeface="+mn-cs"/>
              </a:rPr>
              <a:t>z</a:t>
            </a:r>
            <a:r>
              <a:rPr lang="zh-CN" altLang="en-US" sz="1200" b="0" i="0" u="none" strike="noStrike" kern="1200" dirty="0">
                <a:solidFill>
                  <a:schemeClr val="tx1"/>
                </a:solidFill>
                <a:effectLst/>
                <a:latin typeface="+mn-lt"/>
                <a:ea typeface="+mn-ea"/>
                <a:cs typeface="+mn-cs"/>
              </a:rPr>
              <a:t>成正比。</a:t>
            </a:r>
          </a:p>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38</a:t>
            </a:fld>
            <a:endParaRPr kumimoji="1" lang="zh-CN" altLang="en-US"/>
          </a:p>
        </p:txBody>
      </p:sp>
    </p:spTree>
    <p:extLst>
      <p:ext uri="{BB962C8B-B14F-4D97-AF65-F5344CB8AC3E}">
        <p14:creationId xmlns:p14="http://schemas.microsoft.com/office/powerpoint/2010/main" val="4067528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左右两侧的两个三角形唯一的区别就在于左侧</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平面平行于近裁剪面，而右侧把</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整个一条线拉歪，使</a:t>
            </a:r>
            <a:r>
              <a:rPr lang="en"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接近近裁剪面。二者在最终投影在近裁剪面的位置完全相同，但是实际上在三维空间位置是相差甚远的。</a:t>
            </a:r>
          </a:p>
          <a:p>
            <a:r>
              <a:rPr lang="zh-CN" altLang="en-US" sz="1200" b="0" i="0" u="none" strike="noStrike" kern="1200" dirty="0">
                <a:solidFill>
                  <a:schemeClr val="tx1"/>
                </a:solidFill>
                <a:effectLst/>
                <a:latin typeface="+mn-lt"/>
                <a:ea typeface="+mn-ea"/>
                <a:cs typeface="+mn-cs"/>
              </a:rPr>
              <a:t>通过以下的证明可以得到，在投影空间的值与</a:t>
            </a:r>
            <a:r>
              <a:rPr lang="en-US" altLang="zh-CN" sz="1200" b="0" i="0" u="none" strike="noStrike" kern="1200" dirty="0">
                <a:solidFill>
                  <a:schemeClr val="tx1"/>
                </a:solidFill>
                <a:effectLst/>
                <a:latin typeface="+mn-lt"/>
                <a:ea typeface="+mn-ea"/>
                <a:cs typeface="+mn-cs"/>
              </a:rPr>
              <a:t>1/</a:t>
            </a:r>
            <a:r>
              <a:rPr lang="en" altLang="zh-CN" sz="1200" b="0" i="0" u="none" strike="noStrike" kern="1200" dirty="0">
                <a:solidFill>
                  <a:schemeClr val="tx1"/>
                </a:solidFill>
                <a:effectLst/>
                <a:latin typeface="+mn-lt"/>
                <a:ea typeface="+mn-ea"/>
                <a:cs typeface="+mn-cs"/>
              </a:rPr>
              <a:t>z</a:t>
            </a:r>
            <a:r>
              <a:rPr lang="zh-CN" altLang="en-US" sz="1200" b="0" i="0" u="none" strike="noStrike" kern="1200" dirty="0">
                <a:solidFill>
                  <a:schemeClr val="tx1"/>
                </a:solidFill>
                <a:effectLst/>
                <a:latin typeface="+mn-lt"/>
                <a:ea typeface="+mn-ea"/>
                <a:cs typeface="+mn-cs"/>
              </a:rPr>
              <a:t>成正比。</a:t>
            </a:r>
          </a:p>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39</a:t>
            </a:fld>
            <a:endParaRPr kumimoji="1" lang="zh-CN" altLang="en-US"/>
          </a:p>
        </p:txBody>
      </p:sp>
    </p:spTree>
    <p:extLst>
      <p:ext uri="{BB962C8B-B14F-4D97-AF65-F5344CB8AC3E}">
        <p14:creationId xmlns:p14="http://schemas.microsoft.com/office/powerpoint/2010/main" val="1761494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左右两侧的两个三角形唯一的区别就在于左侧</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平面平行于近裁剪面，而右侧把</a:t>
            </a:r>
            <a:r>
              <a:rPr lang="en" altLang="zh-CN" sz="1200" b="0" i="0" u="none" strike="noStrike" kern="1200" dirty="0">
                <a:solidFill>
                  <a:schemeClr val="tx1"/>
                </a:solidFill>
                <a:effectLst/>
                <a:latin typeface="+mn-lt"/>
                <a:ea typeface="+mn-ea"/>
                <a:cs typeface="+mn-cs"/>
              </a:rPr>
              <a:t>CFE</a:t>
            </a:r>
            <a:r>
              <a:rPr lang="zh-CN" altLang="en-US" sz="1200" b="0" i="0" u="none" strike="noStrike" kern="1200" dirty="0">
                <a:solidFill>
                  <a:schemeClr val="tx1"/>
                </a:solidFill>
                <a:effectLst/>
                <a:latin typeface="+mn-lt"/>
                <a:ea typeface="+mn-ea"/>
                <a:cs typeface="+mn-cs"/>
              </a:rPr>
              <a:t>整个一条线拉歪，使</a:t>
            </a:r>
            <a:r>
              <a:rPr lang="en" altLang="zh-CN" sz="1200" b="0" i="0" u="none" strike="noStrike" kern="1200" dirty="0">
                <a:solidFill>
                  <a:schemeClr val="tx1"/>
                </a:solidFill>
                <a:effectLst/>
                <a:latin typeface="+mn-lt"/>
                <a:ea typeface="+mn-ea"/>
                <a:cs typeface="+mn-cs"/>
              </a:rPr>
              <a:t>C</a:t>
            </a:r>
            <a:r>
              <a:rPr lang="zh-CN" altLang="en-US" sz="1200" b="0" i="0" u="none" strike="noStrike" kern="1200" dirty="0">
                <a:solidFill>
                  <a:schemeClr val="tx1"/>
                </a:solidFill>
                <a:effectLst/>
                <a:latin typeface="+mn-lt"/>
                <a:ea typeface="+mn-ea"/>
                <a:cs typeface="+mn-cs"/>
              </a:rPr>
              <a:t>接近近裁剪面。二者在最终投影在近裁剪面的位置完全相同，但是实际上在三维空间位置是相差甚远的。</a:t>
            </a:r>
          </a:p>
          <a:p>
            <a:r>
              <a:rPr lang="zh-CN" altLang="en-US" sz="1200" b="0" i="0" u="none" strike="noStrike" kern="1200" dirty="0">
                <a:solidFill>
                  <a:schemeClr val="tx1"/>
                </a:solidFill>
                <a:effectLst/>
                <a:latin typeface="+mn-lt"/>
                <a:ea typeface="+mn-ea"/>
                <a:cs typeface="+mn-cs"/>
              </a:rPr>
              <a:t>通过以下的证明可以得到，在投影空间的值与</a:t>
            </a:r>
            <a:r>
              <a:rPr lang="en-US" altLang="zh-CN" sz="1200" b="0" i="0" u="none" strike="noStrike" kern="1200" dirty="0">
                <a:solidFill>
                  <a:schemeClr val="tx1"/>
                </a:solidFill>
                <a:effectLst/>
                <a:latin typeface="+mn-lt"/>
                <a:ea typeface="+mn-ea"/>
                <a:cs typeface="+mn-cs"/>
              </a:rPr>
              <a:t>1/</a:t>
            </a:r>
            <a:r>
              <a:rPr lang="en" altLang="zh-CN" sz="1200" b="0" i="0" u="none" strike="noStrike" kern="1200" dirty="0">
                <a:solidFill>
                  <a:schemeClr val="tx1"/>
                </a:solidFill>
                <a:effectLst/>
                <a:latin typeface="+mn-lt"/>
                <a:ea typeface="+mn-ea"/>
                <a:cs typeface="+mn-cs"/>
              </a:rPr>
              <a:t>z</a:t>
            </a:r>
            <a:r>
              <a:rPr lang="zh-CN" altLang="en-US" sz="1200" b="0" i="0" u="none" strike="noStrike" kern="1200" dirty="0">
                <a:solidFill>
                  <a:schemeClr val="tx1"/>
                </a:solidFill>
                <a:effectLst/>
                <a:latin typeface="+mn-lt"/>
                <a:ea typeface="+mn-ea"/>
                <a:cs typeface="+mn-cs"/>
              </a:rPr>
              <a:t>成正比。</a:t>
            </a:r>
          </a:p>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40</a:t>
            </a:fld>
            <a:endParaRPr kumimoji="1" lang="zh-CN" altLang="en-US"/>
          </a:p>
        </p:txBody>
      </p:sp>
    </p:spTree>
    <p:extLst>
      <p:ext uri="{BB962C8B-B14F-4D97-AF65-F5344CB8AC3E}">
        <p14:creationId xmlns:p14="http://schemas.microsoft.com/office/powerpoint/2010/main" val="2488285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41</a:t>
            </a:fld>
            <a:endParaRPr kumimoji="1" lang="zh-CN" altLang="en-US"/>
          </a:p>
        </p:txBody>
      </p:sp>
    </p:spTree>
    <p:extLst>
      <p:ext uri="{BB962C8B-B14F-4D97-AF65-F5344CB8AC3E}">
        <p14:creationId xmlns:p14="http://schemas.microsoft.com/office/powerpoint/2010/main" val="1381814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42</a:t>
            </a:fld>
            <a:endParaRPr kumimoji="1" lang="zh-CN" altLang="en-US"/>
          </a:p>
        </p:txBody>
      </p:sp>
    </p:spTree>
    <p:extLst>
      <p:ext uri="{BB962C8B-B14F-4D97-AF65-F5344CB8AC3E}">
        <p14:creationId xmlns:p14="http://schemas.microsoft.com/office/powerpoint/2010/main" val="4182082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44</a:t>
            </a:fld>
            <a:endParaRPr kumimoji="1" lang="zh-CN" altLang="en-US"/>
          </a:p>
        </p:txBody>
      </p:sp>
    </p:spTree>
    <p:extLst>
      <p:ext uri="{BB962C8B-B14F-4D97-AF65-F5344CB8AC3E}">
        <p14:creationId xmlns:p14="http://schemas.microsoft.com/office/powerpoint/2010/main" val="3854286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45</a:t>
            </a:fld>
            <a:endParaRPr kumimoji="1" lang="zh-CN" altLang="en-US"/>
          </a:p>
        </p:txBody>
      </p:sp>
    </p:spTree>
    <p:extLst>
      <p:ext uri="{BB962C8B-B14F-4D97-AF65-F5344CB8AC3E}">
        <p14:creationId xmlns:p14="http://schemas.microsoft.com/office/powerpoint/2010/main" val="228952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46</a:t>
            </a:fld>
            <a:endParaRPr kumimoji="1" lang="zh-CN" altLang="en-US"/>
          </a:p>
        </p:txBody>
      </p:sp>
    </p:spTree>
    <p:extLst>
      <p:ext uri="{BB962C8B-B14F-4D97-AF65-F5344CB8AC3E}">
        <p14:creationId xmlns:p14="http://schemas.microsoft.com/office/powerpoint/2010/main" val="2040437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47</a:t>
            </a:fld>
            <a:endParaRPr kumimoji="1" lang="zh-CN" altLang="en-US"/>
          </a:p>
        </p:txBody>
      </p:sp>
    </p:spTree>
    <p:extLst>
      <p:ext uri="{BB962C8B-B14F-4D97-AF65-F5344CB8AC3E}">
        <p14:creationId xmlns:p14="http://schemas.microsoft.com/office/powerpoint/2010/main" val="372894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提起</a:t>
            </a:r>
            <a:r>
              <a:rPr kumimoji="1" lang="en-US" altLang="zh-CN" dirty="0"/>
              <a:t>soft</a:t>
            </a:r>
            <a:r>
              <a:rPr kumimoji="1" lang="zh-CN" altLang="en-US" dirty="0"/>
              <a:t> </a:t>
            </a:r>
            <a:r>
              <a:rPr kumimoji="1" lang="en-US" altLang="zh-CN" dirty="0" err="1"/>
              <a:t>rendere</a:t>
            </a:r>
            <a:r>
              <a:rPr kumimoji="1" lang="zh-CN" altLang="en-US" dirty="0"/>
              <a:t>，就不得不提渲染流水线</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9</a:t>
            </a:fld>
            <a:endParaRPr kumimoji="1" lang="zh-CN" altLang="en-US"/>
          </a:p>
        </p:txBody>
      </p:sp>
    </p:spTree>
    <p:extLst>
      <p:ext uri="{BB962C8B-B14F-4D97-AF65-F5344CB8AC3E}">
        <p14:creationId xmlns:p14="http://schemas.microsoft.com/office/powerpoint/2010/main" val="2936888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光滑的物体会有一小部分特别亮的地方，趋近于镜面反射。</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48</a:t>
            </a:fld>
            <a:endParaRPr kumimoji="1" lang="zh-CN" altLang="en-US"/>
          </a:p>
        </p:txBody>
      </p:sp>
    </p:spTree>
    <p:extLst>
      <p:ext uri="{BB962C8B-B14F-4D97-AF65-F5344CB8AC3E}">
        <p14:creationId xmlns:p14="http://schemas.microsoft.com/office/powerpoint/2010/main" val="1568800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光滑的物体会有一小部分特别亮的地方，趋近于镜面反射。</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49</a:t>
            </a:fld>
            <a:endParaRPr kumimoji="1" lang="zh-CN" altLang="en-US"/>
          </a:p>
        </p:txBody>
      </p:sp>
    </p:spTree>
    <p:extLst>
      <p:ext uri="{BB962C8B-B14F-4D97-AF65-F5344CB8AC3E}">
        <p14:creationId xmlns:p14="http://schemas.microsoft.com/office/powerpoint/2010/main" val="485194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50</a:t>
            </a:fld>
            <a:endParaRPr kumimoji="1" lang="zh-CN" altLang="en-US"/>
          </a:p>
        </p:txBody>
      </p:sp>
    </p:spTree>
    <p:extLst>
      <p:ext uri="{BB962C8B-B14F-4D97-AF65-F5344CB8AC3E}">
        <p14:creationId xmlns:p14="http://schemas.microsoft.com/office/powerpoint/2010/main" val="945722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51</a:t>
            </a:fld>
            <a:endParaRPr kumimoji="1" lang="zh-CN" altLang="en-US"/>
          </a:p>
        </p:txBody>
      </p:sp>
    </p:spTree>
    <p:extLst>
      <p:ext uri="{BB962C8B-B14F-4D97-AF65-F5344CB8AC3E}">
        <p14:creationId xmlns:p14="http://schemas.microsoft.com/office/powerpoint/2010/main" val="342605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提起</a:t>
            </a:r>
            <a:r>
              <a:rPr kumimoji="1" lang="en-US" altLang="zh-CN" dirty="0"/>
              <a:t>soft</a:t>
            </a:r>
            <a:r>
              <a:rPr kumimoji="1" lang="zh-CN" altLang="en-US" dirty="0"/>
              <a:t> </a:t>
            </a:r>
            <a:r>
              <a:rPr kumimoji="1" lang="en-US" altLang="zh-CN" dirty="0" err="1"/>
              <a:t>rendere</a:t>
            </a:r>
            <a:r>
              <a:rPr kumimoji="1" lang="zh-CN" altLang="en-US" dirty="0"/>
              <a:t>，就不得不提渲染流水线</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10</a:t>
            </a:fld>
            <a:endParaRPr kumimoji="1" lang="zh-CN" altLang="en-US"/>
          </a:p>
        </p:txBody>
      </p:sp>
    </p:spTree>
    <p:extLst>
      <p:ext uri="{BB962C8B-B14F-4D97-AF65-F5344CB8AC3E}">
        <p14:creationId xmlns:p14="http://schemas.microsoft.com/office/powerpoint/2010/main" val="4142118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t>相机也是世界里的一个物体</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11</a:t>
            </a:fld>
            <a:endParaRPr kumimoji="1" lang="zh-CN" altLang="en-US"/>
          </a:p>
        </p:txBody>
      </p:sp>
    </p:spTree>
    <p:extLst>
      <p:ext uri="{BB962C8B-B14F-4D97-AF65-F5344CB8AC3E}">
        <p14:creationId xmlns:p14="http://schemas.microsoft.com/office/powerpoint/2010/main" val="356658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12</a:t>
            </a:fld>
            <a:endParaRPr kumimoji="1" lang="zh-CN" altLang="en-US"/>
          </a:p>
        </p:txBody>
      </p:sp>
    </p:spTree>
    <p:extLst>
      <p:ext uri="{BB962C8B-B14F-4D97-AF65-F5344CB8AC3E}">
        <p14:creationId xmlns:p14="http://schemas.microsoft.com/office/powerpoint/2010/main" val="520342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老师上课讲，背后就是一大堆的矩阵运算</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13</a:t>
            </a:fld>
            <a:endParaRPr kumimoji="1" lang="zh-CN" altLang="en-US"/>
          </a:p>
        </p:txBody>
      </p:sp>
    </p:spTree>
    <p:extLst>
      <p:ext uri="{BB962C8B-B14F-4D97-AF65-F5344CB8AC3E}">
        <p14:creationId xmlns:p14="http://schemas.microsoft.com/office/powerpoint/2010/main" val="767178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旋转改变</a:t>
            </a:r>
            <a:r>
              <a:rPr lang="en" altLang="zh-CN" sz="1200" b="0" i="0" u="none" strike="noStrike" kern="1200" dirty="0">
                <a:solidFill>
                  <a:schemeClr val="tx1"/>
                </a:solidFill>
                <a:effectLst/>
                <a:latin typeface="+mn-lt"/>
                <a:ea typeface="+mn-ea"/>
                <a:cs typeface="+mn-cs"/>
              </a:rPr>
              <a:t>world</a:t>
            </a:r>
            <a:r>
              <a:rPr lang="zh-CN" altLang="en-US" sz="1200" b="0" i="0" u="none" strike="noStrike" kern="1200" dirty="0">
                <a:solidFill>
                  <a:schemeClr val="tx1"/>
                </a:solidFill>
                <a:effectLst/>
                <a:latin typeface="+mn-lt"/>
                <a:ea typeface="+mn-ea"/>
                <a:cs typeface="+mn-cs"/>
              </a:rPr>
              <a:t>坐标系，在该项目中，设绕</a:t>
            </a:r>
            <a:r>
              <a:rPr lang="en-US" altLang="zh-CN" sz="1200" b="0" i="0" u="none" strike="noStrike" kern="1200" dirty="0">
                <a:solidFill>
                  <a:schemeClr val="tx1"/>
                </a:solidFill>
                <a:effectLst/>
                <a:latin typeface="+mn-lt"/>
                <a:ea typeface="+mn-ea"/>
                <a:cs typeface="+mn-cs"/>
              </a:rPr>
              <a:t>(-1, 0.5, 1)</a:t>
            </a:r>
            <a:r>
              <a:rPr lang="zh-CN" altLang="en-US" sz="1200" b="0" i="0" u="none" strike="noStrike" kern="1200" dirty="0">
                <a:solidFill>
                  <a:schemeClr val="tx1"/>
                </a:solidFill>
                <a:effectLst/>
                <a:latin typeface="+mn-lt"/>
                <a:ea typeface="+mn-ea"/>
                <a:cs typeface="+mn-cs"/>
              </a:rPr>
              <a:t>旋转，先旋转两次使旋转轴与坐标轴重合，再绕坐标轴旋转</a:t>
            </a:r>
            <a:r>
              <a:rPr lang="en" altLang="zh-CN" sz="1200" b="0" i="0" u="none" strike="noStrike" kern="1200" dirty="0">
                <a:solidFill>
                  <a:schemeClr val="tx1"/>
                </a:solidFill>
                <a:effectLst/>
                <a:latin typeface="+mn-lt"/>
                <a:ea typeface="+mn-ea"/>
                <a:cs typeface="+mn-cs"/>
              </a:rPr>
              <a:t>alpha</a:t>
            </a:r>
            <a:r>
              <a:rPr lang="zh-CN" altLang="en-US" sz="1200" b="0" i="0" u="none" strike="noStrike" kern="1200" dirty="0">
                <a:solidFill>
                  <a:schemeClr val="tx1"/>
                </a:solidFill>
                <a:effectLst/>
                <a:latin typeface="+mn-lt"/>
                <a:ea typeface="+mn-ea"/>
                <a:cs typeface="+mn-cs"/>
              </a:rPr>
              <a:t>角度，再乘上旋转你矩阵，将旋转轴转动回来</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14</a:t>
            </a:fld>
            <a:endParaRPr kumimoji="1" lang="zh-CN" altLang="en-US"/>
          </a:p>
        </p:txBody>
      </p:sp>
    </p:spTree>
    <p:extLst>
      <p:ext uri="{BB962C8B-B14F-4D97-AF65-F5344CB8AC3E}">
        <p14:creationId xmlns:p14="http://schemas.microsoft.com/office/powerpoint/2010/main" val="2091748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85873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336521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357208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13182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827976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30445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235891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49340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3394031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179347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3E567C9-CAB8-C842-92F0-40AED0844464}" type="datetimeFigureOut">
              <a:rPr kumimoji="1" lang="zh-CN" altLang="en-US" smtClean="0"/>
              <a:t>2020/1/15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2005492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567C9-CAB8-C842-92F0-40AED0844464}" type="datetimeFigureOut">
              <a:rPr kumimoji="1" lang="zh-CN" altLang="en-US" smtClean="0"/>
              <a:t>2020/1/15</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275886602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png"/><Relationship Id="rId1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17" Type="http://schemas.openxmlformats.org/officeDocument/2006/relationships/image" Target="../media/image6.png"/><Relationship Id="rId2" Type="http://schemas.microsoft.com/office/2017/06/relationships/model3d" Target="NUL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0.png"/><Relationship Id="rId1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37.png"/><Relationship Id="rId12" Type="http://schemas.openxmlformats.org/officeDocument/2006/relationships/image" Target="../media/image8.png"/><Relationship Id="rId17" Type="http://schemas.openxmlformats.org/officeDocument/2006/relationships/image" Target="../media/image12.png"/><Relationship Id="rId2" Type="http://schemas.microsoft.com/office/2017/06/relationships/model3d" Target="NULL"/><Relationship Id="rId16" Type="http://schemas.openxmlformats.org/officeDocument/2006/relationships/image" Target="../media/image90.png"/><Relationship Id="rId1" Type="http://schemas.openxmlformats.org/officeDocument/2006/relationships/slideLayout" Target="../slideLayouts/slideLayout1.xml"/><Relationship Id="rId11" Type="http://schemas.openxmlformats.org/officeDocument/2006/relationships/image" Target="../media/image70.png"/><Relationship Id="rId5" Type="http://schemas.openxmlformats.org/officeDocument/2006/relationships/image" Target="../media/image6.png"/><Relationship Id="rId15" Type="http://schemas.openxmlformats.org/officeDocument/2006/relationships/image" Target="../media/image11.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9.pn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3"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6.png"/><Relationship Id="rId12" Type="http://schemas.openxmlformats.org/officeDocument/2006/relationships/image" Target="../media/image7.png"/><Relationship Id="rId17" Type="http://schemas.openxmlformats.org/officeDocument/2006/relationships/image" Target="../media/image11.png"/><Relationship Id="rId2" Type="http://schemas.microsoft.com/office/2017/06/relationships/model3d" Target="NULL"/><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4.png"/><Relationship Id="rId5" Type="http://schemas.openxmlformats.org/officeDocument/2006/relationships/image" Target="../media/image2.png"/><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6.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image" Target="../media/image15.png"/><Relationship Id="rId7" Type="http://schemas.openxmlformats.org/officeDocument/2006/relationships/slide" Target="slide25.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slide" Target="slide4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3.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21" name="3D 模型 20">
                <a:extLst>
                  <a:ext uri="{FF2B5EF4-FFF2-40B4-BE49-F238E27FC236}">
                    <a16:creationId xmlns:a16="http://schemas.microsoft.com/office/drawing/2014/main" id="{E2D53256-A9FD-D54D-850B-79FA64749526}"/>
                  </a:ext>
                </a:extLst>
              </p:cNvPr>
              <p:cNvGraphicFramePr>
                <a:graphicFrameLocks noChangeAspect="1"/>
              </p:cNvGraphicFramePr>
              <p:nvPr>
                <p:extLst>
                  <p:ext uri="{D42A27DB-BD31-4B8C-83A1-F6EECF244321}">
                    <p14:modId xmlns:p14="http://schemas.microsoft.com/office/powerpoint/2010/main" val="1126520831"/>
                  </p:ext>
                </p:extLst>
              </p:nvPr>
            </p:nvGraphicFramePr>
            <p:xfrm rot="19605993">
              <a:off x="3332595" y="1673592"/>
              <a:ext cx="2158671" cy="1105659"/>
            </p:xfrm>
            <a:graphic>
              <a:graphicData uri="http://schemas.microsoft.com/office/drawing/2017/model3d">
                <am3d:model3d r:embed="rId2">
                  <am3d:spPr>
                    <a:xfrm rot="19605993">
                      <a:off x="0" y="0"/>
                      <a:ext cx="2158671" cy="1105659"/>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3"/>
                  </am3d:raster>
                  <am3d:objViewport viewportSz="31549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3D 模型 20">
                <a:extLst>
                  <a:ext uri="{FF2B5EF4-FFF2-40B4-BE49-F238E27FC236}">
                    <a16:creationId xmlns:a16="http://schemas.microsoft.com/office/drawing/2014/main" id="{E2D53256-A9FD-D54D-850B-79FA64749526}"/>
                  </a:ext>
                </a:extLst>
              </p:cNvPr>
              <p:cNvPicPr>
                <a:picLocks noGrp="1" noRot="1" noChangeAspect="1" noMove="1" noResize="1" noEditPoints="1" noAdjustHandles="1" noChangeArrowheads="1" noChangeShapeType="1" noCrop="1"/>
              </p:cNvPicPr>
              <p:nvPr/>
            </p:nvPicPr>
            <p:blipFill>
              <a:blip r:embed="rId4"/>
              <a:stretch>
                <a:fillRect/>
              </a:stretch>
            </p:blipFill>
            <p:spPr>
              <a:xfrm rot="19605993">
                <a:off x="3332595" y="1673592"/>
                <a:ext cx="2158671" cy="1105659"/>
              </a:xfrm>
              <a:prstGeom prst="rect">
                <a:avLst/>
              </a:prstGeom>
            </p:spPr>
          </p:pic>
        </mc:Fallback>
      </mc:AlternateContent>
      <p:sp>
        <p:nvSpPr>
          <p:cNvPr id="15" name="文本框 14">
            <a:extLst>
              <a:ext uri="{FF2B5EF4-FFF2-40B4-BE49-F238E27FC236}">
                <a16:creationId xmlns:a16="http://schemas.microsoft.com/office/drawing/2014/main" id="{9BE043A9-E032-2D4F-942C-6BA513900950}"/>
              </a:ext>
            </a:extLst>
          </p:cNvPr>
          <p:cNvSpPr txBox="1"/>
          <p:nvPr/>
        </p:nvSpPr>
        <p:spPr>
          <a:xfrm>
            <a:off x="9273599" y="5809412"/>
            <a:ext cx="2962886" cy="923330"/>
          </a:xfrm>
          <a:prstGeom prst="rect">
            <a:avLst/>
          </a:prstGeom>
          <a:noFill/>
        </p:spPr>
        <p:txBody>
          <a:bodyPr wrap="square" rtlCol="0">
            <a:spAutoFit/>
          </a:bodyPr>
          <a:lstStyle/>
          <a:p>
            <a:pPr algn="ctr"/>
            <a:r>
              <a:rPr kumimoji="1" lang="en-US" altLang="zh-CN" dirty="0" err="1">
                <a:latin typeface="Stencil" pitchFamily="82" charset="0"/>
                <a:ea typeface="Gungsuh" panose="02030600000101010101" pitchFamily="18" charset="-127"/>
              </a:rPr>
              <a:t>doubleZ</a:t>
            </a:r>
            <a:endParaRPr kumimoji="1" lang="en-US" altLang="zh-CN" dirty="0">
              <a:latin typeface="Stencil" pitchFamily="82" charset="0"/>
              <a:ea typeface="Gungsuh" panose="02030600000101010101" pitchFamily="18" charset="-127"/>
            </a:endParaRPr>
          </a:p>
          <a:p>
            <a:pPr algn="ctr"/>
            <a:r>
              <a:rPr kumimoji="1" lang="en-US" altLang="zh-CN" dirty="0">
                <a:latin typeface="Stencil" pitchFamily="82" charset="0"/>
                <a:ea typeface="Gungsuh" panose="02030600000101010101" pitchFamily="18" charset="-127"/>
              </a:rPr>
              <a:t>Tongji University</a:t>
            </a:r>
          </a:p>
          <a:p>
            <a:pPr algn="ctr"/>
            <a:r>
              <a:rPr kumimoji="1" lang="en-US" altLang="zh-CN" dirty="0">
                <a:latin typeface="Stencil" pitchFamily="82" charset="0"/>
                <a:ea typeface="Gungsuh" panose="02030600000101010101" pitchFamily="18" charset="-127"/>
              </a:rPr>
              <a:t>All right reversed.</a:t>
            </a:r>
            <a:endParaRPr kumimoji="1" lang="zh-CN" altLang="en-US" dirty="0">
              <a:latin typeface="Stencil" pitchFamily="82" charset="0"/>
              <a:ea typeface="Gungsuh" panose="02030600000101010101" pitchFamily="18" charset="-127"/>
            </a:endParaRPr>
          </a:p>
        </p:txBody>
      </p:sp>
      <mc:AlternateContent xmlns:mc="http://schemas.openxmlformats.org/markup-compatibility/2006" xmlns:am3d="http://schemas.microsoft.com/office/drawing/2017/model3d">
        <mc:Choice Requires="am3d">
          <p:graphicFrame>
            <p:nvGraphicFramePr>
              <p:cNvPr id="16" name="3D 模型 15">
                <a:extLst>
                  <a:ext uri="{FF2B5EF4-FFF2-40B4-BE49-F238E27FC236}">
                    <a16:creationId xmlns:a16="http://schemas.microsoft.com/office/drawing/2014/main" id="{194C7B52-6A90-BE4D-95AC-D9785A7C54FB}"/>
                  </a:ext>
                </a:extLst>
              </p:cNvPr>
              <p:cNvGraphicFramePr>
                <a:graphicFrameLocks noChangeAspect="1"/>
              </p:cNvGraphicFramePr>
              <p:nvPr>
                <p:extLst>
                  <p:ext uri="{D42A27DB-BD31-4B8C-83A1-F6EECF244321}">
                    <p14:modId xmlns:p14="http://schemas.microsoft.com/office/powerpoint/2010/main" val="3520833669"/>
                  </p:ext>
                </p:extLst>
              </p:nvPr>
            </p:nvGraphicFramePr>
            <p:xfrm rot="16751709">
              <a:off x="9937766" y="3836555"/>
              <a:ext cx="1828931" cy="936768"/>
            </p:xfrm>
            <a:graphic>
              <a:graphicData uri="http://schemas.microsoft.com/office/drawing/2017/model3d">
                <am3d:model3d r:embed="rId2">
                  <am3d:spPr>
                    <a:xfrm rot="16751709">
                      <a:off x="0" y="0"/>
                      <a:ext cx="1828931" cy="93676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5"/>
                  </am3d:raster>
                  <am3d:objViewport viewportSz="2542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6" name="3D 模型 15">
                <a:extLst>
                  <a:ext uri="{FF2B5EF4-FFF2-40B4-BE49-F238E27FC236}">
                    <a16:creationId xmlns:a16="http://schemas.microsoft.com/office/drawing/2014/main" id="{194C7B52-6A90-BE4D-95AC-D9785A7C54FB}"/>
                  </a:ext>
                </a:extLst>
              </p:cNvPr>
              <p:cNvPicPr>
                <a:picLocks noGrp="1" noRot="1" noChangeAspect="1" noMove="1" noResize="1" noEditPoints="1" noAdjustHandles="1" noChangeArrowheads="1" noChangeShapeType="1" noCrop="1"/>
              </p:cNvPicPr>
              <p:nvPr/>
            </p:nvPicPr>
            <p:blipFill>
              <a:blip r:embed="rId6"/>
              <a:stretch>
                <a:fillRect/>
              </a:stretch>
            </p:blipFill>
            <p:spPr>
              <a:xfrm rot="16751709">
                <a:off x="9937766" y="3836555"/>
                <a:ext cx="1828931" cy="93676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3" name="3D 模型 12">
                <a:extLst>
                  <a:ext uri="{FF2B5EF4-FFF2-40B4-BE49-F238E27FC236}">
                    <a16:creationId xmlns:a16="http://schemas.microsoft.com/office/drawing/2014/main" id="{30D27693-8FBE-2441-8419-119072497E0A}"/>
                  </a:ext>
                </a:extLst>
              </p:cNvPr>
              <p:cNvGraphicFramePr>
                <a:graphicFrameLocks noChangeAspect="1"/>
              </p:cNvGraphicFramePr>
              <p:nvPr>
                <p:extLst>
                  <p:ext uri="{D42A27DB-BD31-4B8C-83A1-F6EECF244321}">
                    <p14:modId xmlns:p14="http://schemas.microsoft.com/office/powerpoint/2010/main" val="2083629308"/>
                  </p:ext>
                </p:extLst>
              </p:nvPr>
            </p:nvGraphicFramePr>
            <p:xfrm rot="16751709">
              <a:off x="8419701" y="2380728"/>
              <a:ext cx="1758354" cy="872851"/>
            </p:xfrm>
            <a:graphic>
              <a:graphicData uri="http://schemas.microsoft.com/office/drawing/2017/model3d">
                <am3d:model3d r:embed="rId2">
                  <am3d:spPr>
                    <a:xfrm rot="16751709">
                      <a:off x="0" y="0"/>
                      <a:ext cx="1758354" cy="872851"/>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7"/>
                  </am3d:raster>
                  <am3d:objViewport viewportSz="2542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模型 12">
                <a:extLst>
                  <a:ext uri="{FF2B5EF4-FFF2-40B4-BE49-F238E27FC236}">
                    <a16:creationId xmlns:a16="http://schemas.microsoft.com/office/drawing/2014/main" id="{30D27693-8FBE-2441-8419-119072497E0A}"/>
                  </a:ext>
                </a:extLst>
              </p:cNvPr>
              <p:cNvPicPr>
                <a:picLocks noGrp="1" noRot="1" noChangeAspect="1" noMove="1" noResize="1" noEditPoints="1" noAdjustHandles="1" noChangeArrowheads="1" noChangeShapeType="1" noCrop="1"/>
              </p:cNvPicPr>
              <p:nvPr/>
            </p:nvPicPr>
            <p:blipFill>
              <a:blip r:embed="rId8"/>
              <a:stretch>
                <a:fillRect/>
              </a:stretch>
            </p:blipFill>
            <p:spPr>
              <a:xfrm rot="16751709">
                <a:off x="8419701" y="2380728"/>
                <a:ext cx="1758354" cy="872851"/>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 name="3D 模型 3">
                <a:extLst>
                  <a:ext uri="{FF2B5EF4-FFF2-40B4-BE49-F238E27FC236}">
                    <a16:creationId xmlns:a16="http://schemas.microsoft.com/office/drawing/2014/main" id="{DAAE057F-8074-444A-884C-12F1A069C6FA}"/>
                  </a:ext>
                </a:extLst>
              </p:cNvPr>
              <p:cNvGraphicFramePr>
                <a:graphicFrameLocks noChangeAspect="1"/>
              </p:cNvGraphicFramePr>
              <p:nvPr>
                <p:extLst>
                  <p:ext uri="{D42A27DB-BD31-4B8C-83A1-F6EECF244321}">
                    <p14:modId xmlns:p14="http://schemas.microsoft.com/office/powerpoint/2010/main" val="1715153300"/>
                  </p:ext>
                </p:extLst>
              </p:nvPr>
            </p:nvGraphicFramePr>
            <p:xfrm rot="16200000">
              <a:off x="9632479" y="973349"/>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9"/>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模型 3">
                <a:extLst>
                  <a:ext uri="{FF2B5EF4-FFF2-40B4-BE49-F238E27FC236}">
                    <a16:creationId xmlns:a16="http://schemas.microsoft.com/office/drawing/2014/main" id="{DAAE057F-8074-444A-884C-12F1A069C6FA}"/>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632479" y="973349"/>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FB46497B-CD38-3141-A6B5-5540CA9322F9}"/>
                  </a:ext>
                </a:extLst>
              </p:cNvPr>
              <p:cNvGraphicFramePr>
                <a:graphicFrameLocks noChangeAspect="1"/>
              </p:cNvGraphicFramePr>
              <p:nvPr>
                <p:extLst>
                  <p:ext uri="{D42A27DB-BD31-4B8C-83A1-F6EECF244321}">
                    <p14:modId xmlns:p14="http://schemas.microsoft.com/office/powerpoint/2010/main" val="2717691103"/>
                  </p:ext>
                </p:extLst>
              </p:nvPr>
            </p:nvGraphicFramePr>
            <p:xfrm rot="16200000">
              <a:off x="9632479" y="3604678"/>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FB46497B-CD38-3141-A6B5-5540CA9322F9}"/>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632479" y="3604678"/>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1E6541BF-B9B4-CA46-9562-FF87AEB4C2F3}"/>
                  </a:ext>
                </a:extLst>
              </p:cNvPr>
              <p:cNvGraphicFramePr>
                <a:graphicFrameLocks noChangeAspect="1"/>
              </p:cNvGraphicFramePr>
              <p:nvPr>
                <p:extLst>
                  <p:ext uri="{D42A27DB-BD31-4B8C-83A1-F6EECF244321}">
                    <p14:modId xmlns:p14="http://schemas.microsoft.com/office/powerpoint/2010/main" val="2145759718"/>
                  </p:ext>
                </p:extLst>
              </p:nvPr>
            </p:nvGraphicFramePr>
            <p:xfrm rot="16200000">
              <a:off x="9692874" y="2344956"/>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1E6541BF-B9B4-CA46-9562-FF87AEB4C2F3}"/>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692874" y="2344956"/>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 name="3D 模型 1">
                <a:extLst>
                  <a:ext uri="{FF2B5EF4-FFF2-40B4-BE49-F238E27FC236}">
                    <a16:creationId xmlns:a16="http://schemas.microsoft.com/office/drawing/2014/main" id="{EAC9E439-3720-C341-8CD1-900B34891E3C}"/>
                  </a:ext>
                </a:extLst>
              </p:cNvPr>
              <p:cNvGraphicFramePr>
                <a:graphicFrameLocks noChangeAspect="1"/>
              </p:cNvGraphicFramePr>
              <p:nvPr>
                <p:extLst>
                  <p:ext uri="{D42A27DB-BD31-4B8C-83A1-F6EECF244321}">
                    <p14:modId xmlns:p14="http://schemas.microsoft.com/office/powerpoint/2010/main" val="1975972010"/>
                  </p:ext>
                </p:extLst>
              </p:nvPr>
            </p:nvGraphicFramePr>
            <p:xfrm>
              <a:off x="961197" y="1652358"/>
              <a:ext cx="2484909" cy="3548320"/>
            </p:xfrm>
            <a:graphic>
              <a:graphicData uri="http://schemas.microsoft.com/office/drawing/2017/model3d">
                <am3d:model3d r:embed="rId2">
                  <am3d:spPr>
                    <a:xfrm>
                      <a:off x="0" y="0"/>
                      <a:ext cx="2484909" cy="3548320"/>
                    </a:xfrm>
                    <a:prstGeom prst="rect">
                      <a:avLst/>
                    </a:prstGeom>
                  </am3d:spPr>
                  <am3d:camera>
                    <am3d:pos x="0" y="0" z="58490198"/>
                    <am3d:up dx="0" dy="36000000" dz="0"/>
                    <am3d:lookAt x="0" y="0" z="0"/>
                    <am3d:perspective fov="2700000"/>
                  </am3d:camera>
                  <am3d:trans>
                    <am3d:meterPerModelUnit n="8456130" d="1000000"/>
                    <am3d:preTrans dx="-33726694" dy="-23027232" dz="-60882359"/>
                    <am3d:scale>
                      <am3d:sx n="1000000" d="1000000"/>
                      <am3d:sy n="1000000" d="1000000"/>
                      <am3d:sz n="1000000" d="1000000"/>
                    </am3d:scale>
                    <am3d:rot/>
                    <am3d:postTrans dx="0" dy="0" dz="0"/>
                  </am3d:trans>
                  <am3d:raster rName="Office3DRenderer" rVer="16.0.8326">
                    <am3d:blip r:embed="rId11"/>
                  </am3d:raster>
                  <am3d:objViewport viewportSz="46334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模型 1">
                <a:extLst>
                  <a:ext uri="{FF2B5EF4-FFF2-40B4-BE49-F238E27FC236}">
                    <a16:creationId xmlns:a16="http://schemas.microsoft.com/office/drawing/2014/main" id="{EAC9E439-3720-C341-8CD1-900B34891E3C}"/>
                  </a:ext>
                </a:extLst>
              </p:cNvPr>
              <p:cNvPicPr>
                <a:picLocks noGrp="1" noRot="1" noChangeAspect="1" noMove="1" noResize="1" noEditPoints="1" noAdjustHandles="1" noChangeArrowheads="1" noChangeShapeType="1" noCrop="1"/>
              </p:cNvPicPr>
              <p:nvPr/>
            </p:nvPicPr>
            <p:blipFill>
              <a:blip r:embed="rId13"/>
              <a:stretch>
                <a:fillRect/>
              </a:stretch>
            </p:blipFill>
            <p:spPr>
              <a:xfrm>
                <a:off x="961197" y="1652358"/>
                <a:ext cx="2484909" cy="354832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5" name="3D 模型 4">
                <a:extLst>
                  <a:ext uri="{FF2B5EF4-FFF2-40B4-BE49-F238E27FC236}">
                    <a16:creationId xmlns:a16="http://schemas.microsoft.com/office/drawing/2014/main" id="{ED92E151-6937-7441-BBE6-12C97BE2A9DF}"/>
                  </a:ext>
                </a:extLst>
              </p:cNvPr>
              <p:cNvGraphicFramePr>
                <a:graphicFrameLocks noChangeAspect="1"/>
              </p:cNvGraphicFramePr>
              <p:nvPr>
                <p:extLst>
                  <p:ext uri="{D42A27DB-BD31-4B8C-83A1-F6EECF244321}">
                    <p14:modId xmlns:p14="http://schemas.microsoft.com/office/powerpoint/2010/main" val="663678426"/>
                  </p:ext>
                </p:extLst>
              </p:nvPr>
            </p:nvGraphicFramePr>
            <p:xfrm rot="16615140">
              <a:off x="3046526" y="2675402"/>
              <a:ext cx="3688551" cy="1178816"/>
            </p:xfrm>
            <a:graphic>
              <a:graphicData uri="http://schemas.microsoft.com/office/drawing/2017/model3d">
                <am3d:model3d r:embed="rId2">
                  <am3d:spPr>
                    <a:xfrm rot="16615140">
                      <a:off x="0" y="0"/>
                      <a:ext cx="3688551" cy="1178816"/>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542288" ay="17521" az="420919"/>
                    <am3d:postTrans dx="0" dy="0" dz="0"/>
                  </am3d:trans>
                  <am3d:raster rName="Office3DRenderer" rVer="16.0.8326">
                    <am3d:blip r:embed="rId14"/>
                  </am3d:raster>
                  <am3d:objViewport viewportSz="4499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模型 4">
                <a:extLst>
                  <a:ext uri="{FF2B5EF4-FFF2-40B4-BE49-F238E27FC236}">
                    <a16:creationId xmlns:a16="http://schemas.microsoft.com/office/drawing/2014/main" id="{ED92E151-6937-7441-BBE6-12C97BE2A9DF}"/>
                  </a:ext>
                </a:extLst>
              </p:cNvPr>
              <p:cNvPicPr>
                <a:picLocks noGrp="1" noRot="1" noChangeAspect="1" noMove="1" noResize="1" noEditPoints="1" noAdjustHandles="1" noChangeArrowheads="1" noChangeShapeType="1" noCrop="1"/>
              </p:cNvPicPr>
              <p:nvPr/>
            </p:nvPicPr>
            <p:blipFill>
              <a:blip r:embed="rId16"/>
              <a:stretch>
                <a:fillRect/>
              </a:stretch>
            </p:blipFill>
            <p:spPr>
              <a:xfrm rot="16615140">
                <a:off x="3046526" y="2675402"/>
                <a:ext cx="3688551" cy="117881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9" name="3D 模型 18">
                <a:extLst>
                  <a:ext uri="{FF2B5EF4-FFF2-40B4-BE49-F238E27FC236}">
                    <a16:creationId xmlns:a16="http://schemas.microsoft.com/office/drawing/2014/main" id="{57E3DA43-FDA4-E541-AEE9-99512478C9CB}"/>
                  </a:ext>
                </a:extLst>
              </p:cNvPr>
              <p:cNvGraphicFramePr>
                <a:graphicFrameLocks noChangeAspect="1"/>
              </p:cNvGraphicFramePr>
              <p:nvPr>
                <p:extLst>
                  <p:ext uri="{D42A27DB-BD31-4B8C-83A1-F6EECF244321}">
                    <p14:modId xmlns:p14="http://schemas.microsoft.com/office/powerpoint/2010/main" val="2105606851"/>
                  </p:ext>
                </p:extLst>
              </p:nvPr>
            </p:nvGraphicFramePr>
            <p:xfrm rot="16200000">
              <a:off x="4414634" y="3625092"/>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模型 18">
                <a:extLst>
                  <a:ext uri="{FF2B5EF4-FFF2-40B4-BE49-F238E27FC236}">
                    <a16:creationId xmlns:a16="http://schemas.microsoft.com/office/drawing/2014/main" id="{57E3DA43-FDA4-E541-AEE9-99512478C9CB}"/>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4414634" y="3625092"/>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8" name="3D 模型 17">
                <a:extLst>
                  <a:ext uri="{FF2B5EF4-FFF2-40B4-BE49-F238E27FC236}">
                    <a16:creationId xmlns:a16="http://schemas.microsoft.com/office/drawing/2014/main" id="{3FE9E00F-3AD8-CC40-AA33-7F4737C80FCF}"/>
                  </a:ext>
                </a:extLst>
              </p:cNvPr>
              <p:cNvGraphicFramePr>
                <a:graphicFrameLocks noChangeAspect="1"/>
              </p:cNvGraphicFramePr>
              <p:nvPr>
                <p:extLst>
                  <p:ext uri="{D42A27DB-BD31-4B8C-83A1-F6EECF244321}">
                    <p14:modId xmlns:p14="http://schemas.microsoft.com/office/powerpoint/2010/main" val="1229785028"/>
                  </p:ext>
                </p:extLst>
              </p:nvPr>
            </p:nvGraphicFramePr>
            <p:xfrm rot="19605993">
              <a:off x="5879451" y="1673591"/>
              <a:ext cx="2158671" cy="1105659"/>
            </p:xfrm>
            <a:graphic>
              <a:graphicData uri="http://schemas.microsoft.com/office/drawing/2017/model3d">
                <am3d:model3d r:embed="rId2">
                  <am3d:spPr>
                    <a:xfrm rot="19605993">
                      <a:off x="0" y="0"/>
                      <a:ext cx="2158671" cy="1105659"/>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3"/>
                  </am3d:raster>
                  <am3d:objViewport viewportSz="31549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8" name="3D 模型 17">
                <a:extLst>
                  <a:ext uri="{FF2B5EF4-FFF2-40B4-BE49-F238E27FC236}">
                    <a16:creationId xmlns:a16="http://schemas.microsoft.com/office/drawing/2014/main" id="{3FE9E00F-3AD8-CC40-AA33-7F4737C80FCF}"/>
                  </a:ext>
                </a:extLst>
              </p:cNvPr>
              <p:cNvPicPr>
                <a:picLocks noGrp="1" noRot="1" noChangeAspect="1" noMove="1" noResize="1" noEditPoints="1" noAdjustHandles="1" noChangeArrowheads="1" noChangeShapeType="1" noCrop="1"/>
              </p:cNvPicPr>
              <p:nvPr/>
            </p:nvPicPr>
            <p:blipFill>
              <a:blip r:embed="rId4"/>
              <a:stretch>
                <a:fillRect/>
              </a:stretch>
            </p:blipFill>
            <p:spPr>
              <a:xfrm rot="19605993">
                <a:off x="5879451" y="1673591"/>
                <a:ext cx="2158671" cy="110565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0" name="3D 模型 19">
                <a:extLst>
                  <a:ext uri="{FF2B5EF4-FFF2-40B4-BE49-F238E27FC236}">
                    <a16:creationId xmlns:a16="http://schemas.microsoft.com/office/drawing/2014/main" id="{5C2B653B-1EBA-6C49-A616-9E75185AD327}"/>
                  </a:ext>
                </a:extLst>
              </p:cNvPr>
              <p:cNvGraphicFramePr>
                <a:graphicFrameLocks noChangeAspect="1"/>
              </p:cNvGraphicFramePr>
              <p:nvPr>
                <p:extLst>
                  <p:ext uri="{D42A27DB-BD31-4B8C-83A1-F6EECF244321}">
                    <p14:modId xmlns:p14="http://schemas.microsoft.com/office/powerpoint/2010/main" val="3109870239"/>
                  </p:ext>
                </p:extLst>
              </p:nvPr>
            </p:nvGraphicFramePr>
            <p:xfrm rot="16615140">
              <a:off x="5593382" y="2675401"/>
              <a:ext cx="3688551" cy="1178816"/>
            </p:xfrm>
            <a:graphic>
              <a:graphicData uri="http://schemas.microsoft.com/office/drawing/2017/model3d">
                <am3d:model3d r:embed="rId2">
                  <am3d:spPr>
                    <a:xfrm rot="16615140">
                      <a:off x="0" y="0"/>
                      <a:ext cx="3688551" cy="1178816"/>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542288" ay="17521" az="420919"/>
                    <am3d:postTrans dx="0" dy="0" dz="0"/>
                  </am3d:trans>
                  <am3d:raster rName="Office3DRenderer" rVer="16.0.8326">
                    <am3d:blip r:embed="rId16"/>
                  </am3d:raster>
                  <am3d:objViewport viewportSz="4499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3D 模型 19">
                <a:extLst>
                  <a:ext uri="{FF2B5EF4-FFF2-40B4-BE49-F238E27FC236}">
                    <a16:creationId xmlns:a16="http://schemas.microsoft.com/office/drawing/2014/main" id="{5C2B653B-1EBA-6C49-A616-9E75185AD327}"/>
                  </a:ext>
                </a:extLst>
              </p:cNvPr>
              <p:cNvPicPr>
                <a:picLocks noGrp="1" noRot="1" noChangeAspect="1" noMove="1" noResize="1" noEditPoints="1" noAdjustHandles="1" noChangeArrowheads="1" noChangeShapeType="1" noCrop="1"/>
              </p:cNvPicPr>
              <p:nvPr/>
            </p:nvPicPr>
            <p:blipFill>
              <a:blip r:embed="rId17"/>
              <a:stretch>
                <a:fillRect/>
              </a:stretch>
            </p:blipFill>
            <p:spPr>
              <a:xfrm rot="16615140">
                <a:off x="5593382" y="2675401"/>
                <a:ext cx="3688551" cy="117881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2" name="3D 模型 21">
                <a:extLst>
                  <a:ext uri="{FF2B5EF4-FFF2-40B4-BE49-F238E27FC236}">
                    <a16:creationId xmlns:a16="http://schemas.microsoft.com/office/drawing/2014/main" id="{D709E092-1175-D340-835C-112BF078CBD6}"/>
                  </a:ext>
                </a:extLst>
              </p:cNvPr>
              <p:cNvGraphicFramePr>
                <a:graphicFrameLocks noChangeAspect="1"/>
              </p:cNvGraphicFramePr>
              <p:nvPr>
                <p:extLst>
                  <p:ext uri="{D42A27DB-BD31-4B8C-83A1-F6EECF244321}">
                    <p14:modId xmlns:p14="http://schemas.microsoft.com/office/powerpoint/2010/main" val="254367130"/>
                  </p:ext>
                </p:extLst>
              </p:nvPr>
            </p:nvGraphicFramePr>
            <p:xfrm rot="16200000">
              <a:off x="6961490" y="3625091"/>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模型 21">
                <a:extLst>
                  <a:ext uri="{FF2B5EF4-FFF2-40B4-BE49-F238E27FC236}">
                    <a16:creationId xmlns:a16="http://schemas.microsoft.com/office/drawing/2014/main" id="{D709E092-1175-D340-835C-112BF078CBD6}"/>
                  </a:ext>
                </a:extLst>
              </p:cNvPr>
              <p:cNvPicPr>
                <a:picLocks noGrp="1" noRot="1" noChangeAspect="1" noMove="1" noResize="1" noEditPoints="1" noAdjustHandles="1" noChangeArrowheads="1" noChangeShapeType="1" noCrop="1"/>
              </p:cNvPicPr>
              <p:nvPr/>
            </p:nvPicPr>
            <p:blipFill>
              <a:blip r:embed="rId18"/>
              <a:stretch>
                <a:fillRect/>
              </a:stretch>
            </p:blipFill>
            <p:spPr>
              <a:xfrm rot="16200000">
                <a:off x="6961490" y="3625091"/>
                <a:ext cx="952332" cy="2272897"/>
              </a:xfrm>
              <a:prstGeom prst="rect">
                <a:avLst/>
              </a:prstGeom>
            </p:spPr>
          </p:pic>
        </mc:Fallback>
      </mc:AlternateContent>
    </p:spTree>
    <p:extLst>
      <p:ext uri="{BB962C8B-B14F-4D97-AF65-F5344CB8AC3E}">
        <p14:creationId xmlns:p14="http://schemas.microsoft.com/office/powerpoint/2010/main" val="380408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2246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渲染流水线</a:t>
            </a:r>
          </a:p>
        </p:txBody>
      </p:sp>
      <p:graphicFrame>
        <p:nvGraphicFramePr>
          <p:cNvPr id="7" name="图示 6">
            <a:extLst>
              <a:ext uri="{FF2B5EF4-FFF2-40B4-BE49-F238E27FC236}">
                <a16:creationId xmlns:a16="http://schemas.microsoft.com/office/drawing/2014/main" id="{F5D3F8F6-F9CA-C547-A18F-8F747F2B0421}"/>
              </a:ext>
            </a:extLst>
          </p:cNvPr>
          <p:cNvGraphicFramePr/>
          <p:nvPr/>
        </p:nvGraphicFramePr>
        <p:xfrm>
          <a:off x="2743200" y="1990755"/>
          <a:ext cx="7404100" cy="3994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E1AE431A-B5CA-044F-9C52-B078D6A6CF14}"/>
              </a:ext>
            </a:extLst>
          </p:cNvPr>
          <p:cNvSpPr/>
          <p:nvPr/>
        </p:nvSpPr>
        <p:spPr>
          <a:xfrm>
            <a:off x="6096000" y="3995358"/>
            <a:ext cx="6096000" cy="1323439"/>
          </a:xfrm>
          <a:prstGeom prst="rect">
            <a:avLst/>
          </a:prstGeom>
        </p:spPr>
        <p:txBody>
          <a:bodyPr>
            <a:spAutoFit/>
          </a:bodyPr>
          <a:lstStyle/>
          <a:p>
            <a:r>
              <a:rPr kumimoji="1" lang="zh-CN" altLang="en-US" sz="2000" dirty="0"/>
              <a:t>将上一阶段变换投影后屏幕空间的顶点（包括顶点包含的各种数据），转化为屏幕上像素的过程。主要是三角形数据的设置、数据差值、像素着色、</a:t>
            </a:r>
            <a:r>
              <a:rPr kumimoji="1" lang="en" altLang="zh-CN" sz="2000" dirty="0"/>
              <a:t>Alpha</a:t>
            </a:r>
            <a:r>
              <a:rPr kumimoji="1" lang="zh-CN" altLang="en-US" sz="2000" dirty="0"/>
              <a:t>测试、深度测试、模板测试、混合等</a:t>
            </a:r>
          </a:p>
        </p:txBody>
      </p:sp>
      <p:pic>
        <p:nvPicPr>
          <p:cNvPr id="13" name="图片 12">
            <a:extLst>
              <a:ext uri="{FF2B5EF4-FFF2-40B4-BE49-F238E27FC236}">
                <a16:creationId xmlns:a16="http://schemas.microsoft.com/office/drawing/2014/main" id="{20B569F8-731D-054C-9754-1DD69E699D58}"/>
              </a:ext>
            </a:extLst>
          </p:cNvPr>
          <p:cNvPicPr>
            <a:picLocks noChangeAspect="1"/>
          </p:cNvPicPr>
          <p:nvPr/>
        </p:nvPicPr>
        <p:blipFill>
          <a:blip r:embed="rId8"/>
          <a:stretch>
            <a:fillRect/>
          </a:stretch>
        </p:blipFill>
        <p:spPr>
          <a:xfrm>
            <a:off x="4183676" y="765621"/>
            <a:ext cx="7683500" cy="1054100"/>
          </a:xfrm>
          <a:prstGeom prst="rect">
            <a:avLst/>
          </a:prstGeom>
        </p:spPr>
      </p:pic>
    </p:spTree>
    <p:extLst>
      <p:ext uri="{BB962C8B-B14F-4D97-AF65-F5344CB8AC3E}">
        <p14:creationId xmlns:p14="http://schemas.microsoft.com/office/powerpoint/2010/main" val="129753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19167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坐标变换</a:t>
            </a:r>
            <a:endParaRPr kumimoji="1" lang="en-US" altLang="zh-CN" sz="3200" dirty="0">
              <a:solidFill>
                <a:schemeClr val="bg1">
                  <a:lumMod val="50000"/>
                  <a:lumOff val="50000"/>
                </a:schemeClr>
              </a:solidFill>
            </a:endParaRPr>
          </a:p>
        </p:txBody>
      </p:sp>
      <p:grpSp>
        <p:nvGrpSpPr>
          <p:cNvPr id="19" name="组合 18">
            <a:extLst>
              <a:ext uri="{FF2B5EF4-FFF2-40B4-BE49-F238E27FC236}">
                <a16:creationId xmlns:a16="http://schemas.microsoft.com/office/drawing/2014/main" id="{229BF547-0A09-0C43-A3E5-F8B0C5F9E06C}"/>
              </a:ext>
            </a:extLst>
          </p:cNvPr>
          <p:cNvGrpSpPr/>
          <p:nvPr/>
        </p:nvGrpSpPr>
        <p:grpSpPr>
          <a:xfrm>
            <a:off x="2189065" y="647699"/>
            <a:ext cx="8677469" cy="5575300"/>
            <a:chOff x="2189065" y="647699"/>
            <a:chExt cx="8677469" cy="5575300"/>
          </a:xfrm>
        </p:grpSpPr>
        <p:grpSp>
          <p:nvGrpSpPr>
            <p:cNvPr id="18" name="组合 17">
              <a:extLst>
                <a:ext uri="{FF2B5EF4-FFF2-40B4-BE49-F238E27FC236}">
                  <a16:creationId xmlns:a16="http://schemas.microsoft.com/office/drawing/2014/main" id="{FB3A8E1E-A889-F740-B85A-DD26167A8356}"/>
                </a:ext>
              </a:extLst>
            </p:cNvPr>
            <p:cNvGrpSpPr/>
            <p:nvPr/>
          </p:nvGrpSpPr>
          <p:grpSpPr>
            <a:xfrm>
              <a:off x="2189065" y="647699"/>
              <a:ext cx="8677469" cy="5575300"/>
              <a:chOff x="2189065" y="647699"/>
              <a:chExt cx="8677469" cy="5575300"/>
            </a:xfrm>
          </p:grpSpPr>
          <p:sp>
            <p:nvSpPr>
              <p:cNvPr id="11" name="任意形状 10">
                <a:extLst>
                  <a:ext uri="{FF2B5EF4-FFF2-40B4-BE49-F238E27FC236}">
                    <a16:creationId xmlns:a16="http://schemas.microsoft.com/office/drawing/2014/main" id="{1BD8E950-6C5E-9140-A091-1E5D2F53CB95}"/>
                  </a:ext>
                </a:extLst>
              </p:cNvPr>
              <p:cNvSpPr/>
              <p:nvPr/>
            </p:nvSpPr>
            <p:spPr>
              <a:xfrm>
                <a:off x="2189065" y="647699"/>
                <a:ext cx="1637259" cy="5575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7801" tIns="1115060" rIns="177800" bIns="1115060" numCol="1" spcCol="1270" anchor="ctr" anchorCtr="0">
                <a:noAutofit/>
              </a:bodyPr>
              <a:lstStyle/>
              <a:p>
                <a:pPr marL="0" lvl="0" indent="0" algn="ctr" defTabSz="1244600">
                  <a:lnSpc>
                    <a:spcPct val="90000"/>
                  </a:lnSpc>
                  <a:spcBef>
                    <a:spcPct val="0"/>
                  </a:spcBef>
                  <a:spcAft>
                    <a:spcPct val="35000"/>
                  </a:spcAft>
                  <a:buNone/>
                </a:pPr>
                <a:r>
                  <a:rPr lang="en-US" sz="2800" b="1" kern="1200" dirty="0"/>
                  <a:t>Model</a:t>
                </a:r>
              </a:p>
              <a:p>
                <a:pPr marL="0" lvl="0" indent="0" algn="ctr" defTabSz="1244600">
                  <a:lnSpc>
                    <a:spcPct val="90000"/>
                  </a:lnSpc>
                  <a:spcBef>
                    <a:spcPct val="0"/>
                  </a:spcBef>
                  <a:spcAft>
                    <a:spcPct val="35000"/>
                  </a:spcAft>
                  <a:buNone/>
                </a:pPr>
                <a:endParaRPr lang="en-US" sz="2800" b="1" dirty="0"/>
              </a:p>
              <a:p>
                <a:pPr marL="0" lvl="0" indent="0" algn="ctr" defTabSz="1244600">
                  <a:lnSpc>
                    <a:spcPct val="90000"/>
                  </a:lnSpc>
                  <a:spcBef>
                    <a:spcPct val="0"/>
                  </a:spcBef>
                  <a:spcAft>
                    <a:spcPct val="35000"/>
                  </a:spcAft>
                  <a:buNone/>
                </a:pPr>
                <a:r>
                  <a:rPr lang="zh-CN" sz="2000" kern="1200" dirty="0"/>
                  <a:t>局部坐标系（物体原本的坐标系），是相对的坐标系，主要进行模型空间的绘制</a:t>
                </a:r>
                <a:endParaRPr lang="en-US" altLang="zh-CN" sz="2000" kern="1200" dirty="0"/>
              </a:p>
              <a:p>
                <a:pPr marL="0" lvl="0" indent="0" algn="ctr" defTabSz="1244600">
                  <a:lnSpc>
                    <a:spcPct val="90000"/>
                  </a:lnSpc>
                  <a:spcBef>
                    <a:spcPct val="0"/>
                  </a:spcBef>
                  <a:spcAft>
                    <a:spcPct val="35000"/>
                  </a:spcAft>
                  <a:buNone/>
                </a:pPr>
                <a:endParaRPr lang="en-US" altLang="zh-CN" sz="2000" dirty="0"/>
              </a:p>
              <a:p>
                <a:pPr marL="0" lvl="0" indent="0" algn="ctr" defTabSz="1244600">
                  <a:lnSpc>
                    <a:spcPct val="90000"/>
                  </a:lnSpc>
                  <a:spcBef>
                    <a:spcPct val="0"/>
                  </a:spcBef>
                  <a:spcAft>
                    <a:spcPct val="35000"/>
                  </a:spcAft>
                  <a:buNone/>
                </a:pPr>
                <a:endParaRPr lang="zh-CN" sz="2000" kern="1200" dirty="0"/>
              </a:p>
            </p:txBody>
          </p:sp>
          <p:sp>
            <p:nvSpPr>
              <p:cNvPr id="12" name="任意形状 11">
                <a:extLst>
                  <a:ext uri="{FF2B5EF4-FFF2-40B4-BE49-F238E27FC236}">
                    <a16:creationId xmlns:a16="http://schemas.microsoft.com/office/drawing/2014/main" id="{2C567FF8-08C5-4F48-824A-B60FF397EBD8}"/>
                  </a:ext>
                </a:extLst>
              </p:cNvPr>
              <p:cNvSpPr/>
              <p:nvPr/>
            </p:nvSpPr>
            <p:spPr>
              <a:xfrm>
                <a:off x="3949119" y="647699"/>
                <a:ext cx="1637259" cy="5575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77800" tIns="1115060" rIns="177801" bIns="11150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prstClr val="white"/>
                    </a:solidFill>
                    <a:latin typeface="Calibri" panose="020F0502020204030204"/>
                    <a:ea typeface="+mn-ea"/>
                    <a:cs typeface="+mn-cs"/>
                  </a:rPr>
                  <a:t>World</a:t>
                </a:r>
              </a:p>
              <a:p>
                <a:pPr marL="0" lvl="0" indent="0" algn="ctr" defTabSz="1244600">
                  <a:lnSpc>
                    <a:spcPct val="90000"/>
                  </a:lnSpc>
                  <a:spcBef>
                    <a:spcPct val="0"/>
                  </a:spcBef>
                  <a:spcAft>
                    <a:spcPct val="35000"/>
                  </a:spcAft>
                  <a:buNone/>
                </a:pPr>
                <a:r>
                  <a:rPr lang="zh-CN" sz="2000" kern="1200" dirty="0"/>
                  <a:t>世界坐标系，物体放在世界里的坐标。系统的绝对坐标系，在没有建立用户坐标系之前所有点的坐标都是以该坐标系的原点来确定</a:t>
                </a:r>
              </a:p>
            </p:txBody>
          </p:sp>
          <p:sp>
            <p:nvSpPr>
              <p:cNvPr id="14" name="任意形状 13">
                <a:extLst>
                  <a:ext uri="{FF2B5EF4-FFF2-40B4-BE49-F238E27FC236}">
                    <a16:creationId xmlns:a16="http://schemas.microsoft.com/office/drawing/2014/main" id="{1BA1C28B-3957-4041-95B7-DAB9DFFEADC6}"/>
                  </a:ext>
                </a:extLst>
              </p:cNvPr>
              <p:cNvSpPr/>
              <p:nvPr/>
            </p:nvSpPr>
            <p:spPr>
              <a:xfrm>
                <a:off x="5709170" y="647699"/>
                <a:ext cx="1637259" cy="5575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7801" tIns="1115060" rIns="177800" bIns="11150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prstClr val="white"/>
                    </a:solidFill>
                    <a:latin typeface="Calibri" panose="020F0502020204030204"/>
                    <a:ea typeface="+mn-ea"/>
                    <a:cs typeface="+mn-cs"/>
                  </a:rPr>
                  <a:t>Camera</a:t>
                </a:r>
              </a:p>
              <a:p>
                <a:pPr marL="0" lvl="0" indent="0" algn="ctr" defTabSz="1244600">
                  <a:lnSpc>
                    <a:spcPct val="90000"/>
                  </a:lnSpc>
                  <a:spcBef>
                    <a:spcPct val="0"/>
                  </a:spcBef>
                  <a:spcAft>
                    <a:spcPct val="35000"/>
                  </a:spcAft>
                  <a:buNone/>
                </a:pPr>
                <a:r>
                  <a:rPr lang="zh-CN" sz="2000" kern="1200" dirty="0"/>
                  <a:t>相机坐标系，以相机位置为坐标原点，相机的朝向为</a:t>
                </a:r>
                <a:r>
                  <a:rPr lang="en-US" sz="2000" kern="1200" dirty="0"/>
                  <a:t>Z</a:t>
                </a:r>
                <a:r>
                  <a:rPr lang="zh-CN" sz="2000" kern="1200" dirty="0"/>
                  <a:t>轴方向的坐标系</a:t>
                </a:r>
                <a:r>
                  <a:rPr lang="zh-CN" altLang="en-US" sz="2000" kern="1200" dirty="0"/>
                  <a:t>。</a:t>
                </a:r>
                <a:r>
                  <a:rPr lang="zh-CN" sz="2000" kern="1200" dirty="0"/>
                  <a:t>“相机”就是我们的眼睛，所以要以相机为标准进行坐标转换</a:t>
                </a:r>
              </a:p>
            </p:txBody>
          </p:sp>
          <p:sp>
            <p:nvSpPr>
              <p:cNvPr id="15" name="任意形状 14">
                <a:extLst>
                  <a:ext uri="{FF2B5EF4-FFF2-40B4-BE49-F238E27FC236}">
                    <a16:creationId xmlns:a16="http://schemas.microsoft.com/office/drawing/2014/main" id="{24AEA926-2F26-0C4B-A819-5FF6DC8028CE}"/>
                  </a:ext>
                </a:extLst>
              </p:cNvPr>
              <p:cNvSpPr/>
              <p:nvPr/>
            </p:nvSpPr>
            <p:spPr>
              <a:xfrm>
                <a:off x="7469223" y="647699"/>
                <a:ext cx="1637258" cy="5575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2400" tIns="1115060" rIns="152400" bIns="1115060" numCol="1" spcCol="1270" anchor="ctr" anchorCtr="0">
                <a:noAutofit/>
              </a:bodyPr>
              <a:lstStyle/>
              <a:p>
                <a:pPr marL="0" lvl="0" indent="0" algn="ctr" defTabSz="1066800">
                  <a:lnSpc>
                    <a:spcPct val="90000"/>
                  </a:lnSpc>
                  <a:spcBef>
                    <a:spcPct val="0"/>
                  </a:spcBef>
                  <a:spcAft>
                    <a:spcPct val="35000"/>
                  </a:spcAft>
                  <a:buNone/>
                </a:pPr>
                <a:endParaRPr lang="en-US" altLang="zh-CN" sz="2100" kern="1200" dirty="0"/>
              </a:p>
              <a:p>
                <a:pPr marL="0" lvl="0" indent="0" algn="ctr" defTabSz="1066800">
                  <a:lnSpc>
                    <a:spcPct val="90000"/>
                  </a:lnSpc>
                  <a:spcBef>
                    <a:spcPct val="0"/>
                  </a:spcBef>
                  <a:spcAft>
                    <a:spcPct val="35000"/>
                  </a:spcAft>
                  <a:buNone/>
                </a:pPr>
                <a:r>
                  <a:rPr lang="zh-CN" sz="2000" kern="1200" dirty="0"/>
                  <a:t>透视坐标系，三维坐标向二维平面进行映射。</a:t>
                </a:r>
                <a:r>
                  <a:rPr lang="en-US" sz="2000" kern="1200" dirty="0"/>
                  <a:t>(x, y)</a:t>
                </a:r>
                <a:r>
                  <a:rPr lang="zh-CN" sz="2000" kern="1200" dirty="0"/>
                  <a:t>的范围 在</a:t>
                </a:r>
                <a:r>
                  <a:rPr lang="en-US" sz="2000" kern="1200" dirty="0"/>
                  <a:t>[-1, 1]</a:t>
                </a:r>
                <a:r>
                  <a:rPr lang="zh-CN" sz="2000" kern="1200" dirty="0"/>
                  <a:t>，</a:t>
                </a:r>
                <a:r>
                  <a:rPr lang="en-US" sz="2000" kern="1200" dirty="0"/>
                  <a:t>z </a:t>
                </a:r>
                <a:r>
                  <a:rPr lang="zh-CN" sz="2000" kern="1200" dirty="0"/>
                  <a:t>的范围在</a:t>
                </a:r>
                <a:r>
                  <a:rPr lang="en-US" sz="2000" kern="1200" dirty="0"/>
                  <a:t>[0, 1]</a:t>
                </a:r>
              </a:p>
            </p:txBody>
          </p:sp>
          <p:sp>
            <p:nvSpPr>
              <p:cNvPr id="16" name="任意形状 15">
                <a:extLst>
                  <a:ext uri="{FF2B5EF4-FFF2-40B4-BE49-F238E27FC236}">
                    <a16:creationId xmlns:a16="http://schemas.microsoft.com/office/drawing/2014/main" id="{D15B7DC9-3EA9-1742-85BA-F574D4FD1A32}"/>
                  </a:ext>
                </a:extLst>
              </p:cNvPr>
              <p:cNvSpPr/>
              <p:nvPr/>
            </p:nvSpPr>
            <p:spPr>
              <a:xfrm>
                <a:off x="9229276" y="647699"/>
                <a:ext cx="1637258" cy="55753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77800" tIns="1115060" rIns="177800" bIns="11150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prstClr val="white"/>
                    </a:solidFill>
                    <a:latin typeface="Calibri" panose="020F0502020204030204"/>
                    <a:ea typeface="+mn-ea"/>
                    <a:cs typeface="+mn-cs"/>
                  </a:rPr>
                  <a:t>Screen</a:t>
                </a:r>
              </a:p>
              <a:p>
                <a:pPr marL="0" lvl="0" indent="0" algn="ctr" defTabSz="1244600">
                  <a:lnSpc>
                    <a:spcPct val="90000"/>
                  </a:lnSpc>
                  <a:spcBef>
                    <a:spcPct val="0"/>
                  </a:spcBef>
                  <a:spcAft>
                    <a:spcPct val="35000"/>
                  </a:spcAft>
                  <a:buNone/>
                </a:pPr>
                <a:r>
                  <a:rPr lang="zh-CN" sz="2000" kern="1200" dirty="0"/>
                  <a:t>屏幕坐标系，原点在屏幕的左上角，</a:t>
                </a:r>
                <a:r>
                  <a:rPr lang="en-US" sz="2000" kern="1200" dirty="0"/>
                  <a:t>x </a:t>
                </a:r>
                <a:r>
                  <a:rPr lang="zh-CN" sz="2000" kern="1200" dirty="0"/>
                  <a:t>轴朝右，</a:t>
                </a:r>
                <a:r>
                  <a:rPr lang="en-US" sz="2000" kern="1200" dirty="0"/>
                  <a:t>y </a:t>
                </a:r>
                <a:r>
                  <a:rPr lang="zh-CN" sz="2000" kern="1200" dirty="0"/>
                  <a:t>轴朝下。</a:t>
                </a:r>
                <a:r>
                  <a:rPr lang="en-US" sz="2000" kern="1200" dirty="0"/>
                  <a:t>x </a:t>
                </a:r>
                <a:r>
                  <a:rPr lang="zh-CN" sz="2000" kern="1200" dirty="0"/>
                  <a:t>的范 围在</a:t>
                </a:r>
                <a:r>
                  <a:rPr lang="en-US" sz="2000" kern="1200" dirty="0"/>
                  <a:t>[0, xres-1]</a:t>
                </a:r>
                <a:r>
                  <a:rPr lang="zh-CN" sz="2000" kern="1200" dirty="0"/>
                  <a:t>，</a:t>
                </a:r>
                <a:r>
                  <a:rPr lang="en-US" sz="2000" kern="1200" dirty="0"/>
                  <a:t>y </a:t>
                </a:r>
                <a:r>
                  <a:rPr lang="zh-CN" sz="2000" kern="1200" dirty="0"/>
                  <a:t>的范围在</a:t>
                </a:r>
                <a:r>
                  <a:rPr lang="en-US" sz="2000" kern="1200" dirty="0"/>
                  <a:t>[0, yres-1]</a:t>
                </a:r>
              </a:p>
              <a:p>
                <a:pPr marL="0" lvl="0" indent="0" algn="ctr" defTabSz="1244600">
                  <a:lnSpc>
                    <a:spcPct val="90000"/>
                  </a:lnSpc>
                  <a:spcBef>
                    <a:spcPct val="0"/>
                  </a:spcBef>
                  <a:spcAft>
                    <a:spcPct val="35000"/>
                  </a:spcAft>
                  <a:buNone/>
                </a:pPr>
                <a:endParaRPr lang="zh-CN" sz="2000" kern="1200" dirty="0"/>
              </a:p>
            </p:txBody>
          </p:sp>
        </p:grpSp>
        <p:sp>
          <p:nvSpPr>
            <p:cNvPr id="17" name="文本框 16">
              <a:extLst>
                <a:ext uri="{FF2B5EF4-FFF2-40B4-BE49-F238E27FC236}">
                  <a16:creationId xmlns:a16="http://schemas.microsoft.com/office/drawing/2014/main" id="{54DC6D65-0C71-A34A-8167-44C6D3AAD13B}"/>
                </a:ext>
              </a:extLst>
            </p:cNvPr>
            <p:cNvSpPr txBox="1"/>
            <p:nvPr/>
          </p:nvSpPr>
          <p:spPr>
            <a:xfrm>
              <a:off x="7469221" y="1704278"/>
              <a:ext cx="1815263" cy="461665"/>
            </a:xfrm>
            <a:prstGeom prst="rect">
              <a:avLst/>
            </a:prstGeom>
            <a:noFill/>
          </p:spPr>
          <p:txBody>
            <a:bodyPr wrap="square" rtlCol="0">
              <a:spAutoFit/>
            </a:bodyPr>
            <a:lstStyle/>
            <a:p>
              <a:r>
                <a:rPr lang="en-US" altLang="zh-CN" sz="2400" b="1" dirty="0">
                  <a:solidFill>
                    <a:schemeClr val="lt1"/>
                  </a:solidFill>
                </a:rPr>
                <a:t>Perspective</a:t>
              </a:r>
            </a:p>
          </p:txBody>
        </p:sp>
      </p:grpSp>
    </p:spTree>
    <p:extLst>
      <p:ext uri="{BB962C8B-B14F-4D97-AF65-F5344CB8AC3E}">
        <p14:creationId xmlns:p14="http://schemas.microsoft.com/office/powerpoint/2010/main" val="2174804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19167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坐标变换</a:t>
            </a:r>
            <a:endParaRPr kumimoji="1" lang="en-US" altLang="zh-CN" sz="3200" dirty="0">
              <a:solidFill>
                <a:schemeClr val="bg1">
                  <a:lumMod val="50000"/>
                  <a:lumOff val="50000"/>
                </a:schemeClr>
              </a:solidFill>
            </a:endParaRPr>
          </a:p>
        </p:txBody>
      </p:sp>
      <p:pic>
        <p:nvPicPr>
          <p:cNvPr id="3" name="图片 2">
            <a:extLst>
              <a:ext uri="{FF2B5EF4-FFF2-40B4-BE49-F238E27FC236}">
                <a16:creationId xmlns:a16="http://schemas.microsoft.com/office/drawing/2014/main" id="{7CD65E41-CF58-0243-9840-463BEB95B228}"/>
              </a:ext>
            </a:extLst>
          </p:cNvPr>
          <p:cNvPicPr>
            <a:picLocks noChangeAspect="1"/>
          </p:cNvPicPr>
          <p:nvPr/>
        </p:nvPicPr>
        <p:blipFill>
          <a:blip r:embed="rId3"/>
          <a:stretch>
            <a:fillRect/>
          </a:stretch>
        </p:blipFill>
        <p:spPr>
          <a:xfrm>
            <a:off x="742949" y="2943050"/>
            <a:ext cx="11055351" cy="971899"/>
          </a:xfrm>
          <a:prstGeom prst="rect">
            <a:avLst/>
          </a:prstGeom>
        </p:spPr>
      </p:pic>
    </p:spTree>
    <p:extLst>
      <p:ext uri="{BB962C8B-B14F-4D97-AF65-F5344CB8AC3E}">
        <p14:creationId xmlns:p14="http://schemas.microsoft.com/office/powerpoint/2010/main" val="413227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19167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坐标变换</a:t>
            </a:r>
            <a:endParaRPr kumimoji="1" lang="en-US" altLang="zh-CN" sz="3200" dirty="0">
              <a:solidFill>
                <a:schemeClr val="bg1">
                  <a:lumMod val="50000"/>
                  <a:lumOff val="50000"/>
                </a:schemeClr>
              </a:solidFill>
            </a:endParaRPr>
          </a:p>
        </p:txBody>
      </p:sp>
      <p:sp>
        <p:nvSpPr>
          <p:cNvPr id="2" name="文本框 1">
            <a:extLst>
              <a:ext uri="{FF2B5EF4-FFF2-40B4-BE49-F238E27FC236}">
                <a16:creationId xmlns:a16="http://schemas.microsoft.com/office/drawing/2014/main" id="{3AB96C66-7CDE-F147-BED2-2E2289ACF8D9}"/>
              </a:ext>
            </a:extLst>
          </p:cNvPr>
          <p:cNvSpPr txBox="1"/>
          <p:nvPr/>
        </p:nvSpPr>
        <p:spPr>
          <a:xfrm>
            <a:off x="2667000" y="2273300"/>
            <a:ext cx="6032500" cy="369332"/>
          </a:xfrm>
          <a:prstGeom prst="rect">
            <a:avLst/>
          </a:prstGeom>
          <a:noFill/>
        </p:spPr>
        <p:txBody>
          <a:bodyPr wrap="square" rtlCol="0">
            <a:spAutoFit/>
          </a:bodyPr>
          <a:lstStyle/>
          <a:p>
            <a:r>
              <a:rPr kumimoji="1" lang="zh-CN" altLang="en-US" dirty="0">
                <a:solidFill>
                  <a:srgbClr val="FF0000"/>
                </a:solidFill>
              </a:rPr>
              <a:t>这里是矩阵各个位置作用的图片</a:t>
            </a:r>
          </a:p>
        </p:txBody>
      </p:sp>
    </p:spTree>
    <p:extLst>
      <p:ext uri="{BB962C8B-B14F-4D97-AF65-F5344CB8AC3E}">
        <p14:creationId xmlns:p14="http://schemas.microsoft.com/office/powerpoint/2010/main" val="824426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28692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Model</a:t>
            </a:r>
            <a:r>
              <a:rPr kumimoji="1" lang="zh-CN" altLang="en-US" sz="3200" dirty="0">
                <a:solidFill>
                  <a:schemeClr val="bg1">
                    <a:lumMod val="50000"/>
                    <a:lumOff val="50000"/>
                  </a:schemeClr>
                </a:solidFill>
              </a:rPr>
              <a:t> → </a:t>
            </a:r>
            <a:r>
              <a:rPr kumimoji="1" lang="en-US" altLang="zh-CN" sz="3200" dirty="0">
                <a:solidFill>
                  <a:schemeClr val="bg1">
                    <a:lumMod val="50000"/>
                    <a:lumOff val="50000"/>
                  </a:schemeClr>
                </a:solidFill>
              </a:rPr>
              <a:t>World</a:t>
            </a:r>
          </a:p>
        </p:txBody>
      </p:sp>
      <p:pic>
        <p:nvPicPr>
          <p:cNvPr id="4" name="图片 3">
            <a:extLst>
              <a:ext uri="{FF2B5EF4-FFF2-40B4-BE49-F238E27FC236}">
                <a16:creationId xmlns:a16="http://schemas.microsoft.com/office/drawing/2014/main" id="{310E3AB1-7563-BC4C-8B0C-1591C5AC4692}"/>
              </a:ext>
            </a:extLst>
          </p:cNvPr>
          <p:cNvPicPr>
            <a:picLocks noChangeAspect="1"/>
          </p:cNvPicPr>
          <p:nvPr/>
        </p:nvPicPr>
        <p:blipFill>
          <a:blip r:embed="rId3"/>
          <a:stretch>
            <a:fillRect/>
          </a:stretch>
        </p:blipFill>
        <p:spPr>
          <a:xfrm>
            <a:off x="3410270" y="317217"/>
            <a:ext cx="8032430" cy="6223566"/>
          </a:xfrm>
          <a:prstGeom prst="rect">
            <a:avLst/>
          </a:prstGeom>
        </p:spPr>
      </p:pic>
    </p:spTree>
    <p:extLst>
      <p:ext uri="{BB962C8B-B14F-4D97-AF65-F5344CB8AC3E}">
        <p14:creationId xmlns:p14="http://schemas.microsoft.com/office/powerpoint/2010/main" val="386028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pic>
        <p:nvPicPr>
          <p:cNvPr id="2" name="图片 1">
            <a:extLst>
              <a:ext uri="{FF2B5EF4-FFF2-40B4-BE49-F238E27FC236}">
                <a16:creationId xmlns:a16="http://schemas.microsoft.com/office/drawing/2014/main" id="{5E8FC6B3-67A9-0548-A343-CE6B9F0C214D}"/>
              </a:ext>
            </a:extLst>
          </p:cNvPr>
          <p:cNvPicPr>
            <a:picLocks noChangeAspect="1"/>
          </p:cNvPicPr>
          <p:nvPr/>
        </p:nvPicPr>
        <p:blipFill>
          <a:blip r:embed="rId3"/>
          <a:stretch>
            <a:fillRect/>
          </a:stretch>
        </p:blipFill>
        <p:spPr>
          <a:xfrm>
            <a:off x="2794000" y="1615378"/>
            <a:ext cx="6604000" cy="2400300"/>
          </a:xfrm>
          <a:prstGeom prst="rect">
            <a:avLst/>
          </a:prstGeom>
        </p:spPr>
      </p:pic>
      <p:pic>
        <p:nvPicPr>
          <p:cNvPr id="3" name="图片 2">
            <a:extLst>
              <a:ext uri="{FF2B5EF4-FFF2-40B4-BE49-F238E27FC236}">
                <a16:creationId xmlns:a16="http://schemas.microsoft.com/office/drawing/2014/main" id="{31238B5D-809C-3B41-808C-FF9E148D46D2}"/>
              </a:ext>
            </a:extLst>
          </p:cNvPr>
          <p:cNvPicPr>
            <a:picLocks noChangeAspect="1"/>
          </p:cNvPicPr>
          <p:nvPr/>
        </p:nvPicPr>
        <p:blipFill>
          <a:blip r:embed="rId4"/>
          <a:stretch>
            <a:fillRect/>
          </a:stretch>
        </p:blipFill>
        <p:spPr>
          <a:xfrm>
            <a:off x="2794000" y="4379022"/>
            <a:ext cx="6607352" cy="1755078"/>
          </a:xfrm>
          <a:prstGeom prst="rect">
            <a:avLst/>
          </a:prstGeom>
        </p:spPr>
      </p:pic>
      <p:sp>
        <p:nvSpPr>
          <p:cNvPr id="7" name="文本框 6">
            <a:extLst>
              <a:ext uri="{FF2B5EF4-FFF2-40B4-BE49-F238E27FC236}">
                <a16:creationId xmlns:a16="http://schemas.microsoft.com/office/drawing/2014/main" id="{13C4DA35-8F76-A544-847A-640342248CA7}"/>
              </a:ext>
            </a:extLst>
          </p:cNvPr>
          <p:cNvSpPr txBox="1"/>
          <p:nvPr/>
        </p:nvSpPr>
        <p:spPr>
          <a:xfrm>
            <a:off x="267674" y="967103"/>
            <a:ext cx="28692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Model</a:t>
            </a:r>
            <a:r>
              <a:rPr kumimoji="1" lang="zh-CN" altLang="en-US" sz="3200" dirty="0">
                <a:solidFill>
                  <a:schemeClr val="bg1">
                    <a:lumMod val="50000"/>
                    <a:lumOff val="50000"/>
                  </a:schemeClr>
                </a:solidFill>
              </a:rPr>
              <a:t> → </a:t>
            </a:r>
            <a:r>
              <a:rPr kumimoji="1" lang="en-US" altLang="zh-CN" sz="3200" dirty="0">
                <a:solidFill>
                  <a:schemeClr val="bg1">
                    <a:lumMod val="50000"/>
                    <a:lumOff val="50000"/>
                  </a:schemeClr>
                </a:solidFill>
              </a:rPr>
              <a:t>World</a:t>
            </a:r>
          </a:p>
        </p:txBody>
      </p:sp>
    </p:spTree>
    <p:extLst>
      <p:ext uri="{BB962C8B-B14F-4D97-AF65-F5344CB8AC3E}">
        <p14:creationId xmlns:p14="http://schemas.microsoft.com/office/powerpoint/2010/main" val="201461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sp>
        <p:nvSpPr>
          <p:cNvPr id="6" name="文本框 5">
            <a:extLst>
              <a:ext uri="{FF2B5EF4-FFF2-40B4-BE49-F238E27FC236}">
                <a16:creationId xmlns:a16="http://schemas.microsoft.com/office/drawing/2014/main" id="{5BF65992-767E-574A-8C11-484A6992DA0E}"/>
              </a:ext>
            </a:extLst>
          </p:cNvPr>
          <p:cNvSpPr txBox="1"/>
          <p:nvPr/>
        </p:nvSpPr>
        <p:spPr>
          <a:xfrm>
            <a:off x="267674" y="967103"/>
            <a:ext cx="30978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World</a:t>
            </a:r>
            <a:r>
              <a:rPr kumimoji="1" lang="zh-CN" altLang="en-US" sz="3200" dirty="0">
                <a:solidFill>
                  <a:schemeClr val="bg1">
                    <a:lumMod val="50000"/>
                    <a:lumOff val="50000"/>
                  </a:schemeClr>
                </a:solidFill>
              </a:rPr>
              <a:t> → </a:t>
            </a:r>
            <a:r>
              <a:rPr kumimoji="1" lang="en-US" altLang="zh-CN" sz="3200" dirty="0">
                <a:solidFill>
                  <a:schemeClr val="bg1">
                    <a:lumMod val="50000"/>
                    <a:lumOff val="50000"/>
                  </a:schemeClr>
                </a:solidFill>
              </a:rPr>
              <a:t>Camera</a:t>
            </a:r>
          </a:p>
        </p:txBody>
      </p:sp>
      <p:pic>
        <p:nvPicPr>
          <p:cNvPr id="5" name="图片 4">
            <a:extLst>
              <a:ext uri="{FF2B5EF4-FFF2-40B4-BE49-F238E27FC236}">
                <a16:creationId xmlns:a16="http://schemas.microsoft.com/office/drawing/2014/main" id="{8D726D61-9B3B-4F4F-ACEE-684B01C55484}"/>
              </a:ext>
            </a:extLst>
          </p:cNvPr>
          <p:cNvPicPr>
            <a:picLocks noChangeAspect="1"/>
          </p:cNvPicPr>
          <p:nvPr/>
        </p:nvPicPr>
        <p:blipFill>
          <a:blip r:embed="rId3"/>
          <a:stretch>
            <a:fillRect/>
          </a:stretch>
        </p:blipFill>
        <p:spPr>
          <a:xfrm>
            <a:off x="4074615" y="223958"/>
            <a:ext cx="6936285" cy="6410084"/>
          </a:xfrm>
          <a:prstGeom prst="rect">
            <a:avLst/>
          </a:prstGeom>
        </p:spPr>
      </p:pic>
    </p:spTree>
    <p:extLst>
      <p:ext uri="{BB962C8B-B14F-4D97-AF65-F5344CB8AC3E}">
        <p14:creationId xmlns:p14="http://schemas.microsoft.com/office/powerpoint/2010/main" val="389564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sp>
        <p:nvSpPr>
          <p:cNvPr id="6" name="文本框 5">
            <a:extLst>
              <a:ext uri="{FF2B5EF4-FFF2-40B4-BE49-F238E27FC236}">
                <a16:creationId xmlns:a16="http://schemas.microsoft.com/office/drawing/2014/main" id="{5BF65992-767E-574A-8C11-484A6992DA0E}"/>
              </a:ext>
            </a:extLst>
          </p:cNvPr>
          <p:cNvSpPr txBox="1"/>
          <p:nvPr/>
        </p:nvSpPr>
        <p:spPr>
          <a:xfrm>
            <a:off x="267674" y="967103"/>
            <a:ext cx="39995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Camera</a:t>
            </a:r>
            <a:r>
              <a:rPr kumimoji="1" lang="zh-CN" altLang="en-US" sz="3200" dirty="0">
                <a:solidFill>
                  <a:schemeClr val="bg1">
                    <a:lumMod val="50000"/>
                    <a:lumOff val="50000"/>
                  </a:schemeClr>
                </a:solidFill>
              </a:rPr>
              <a:t> → </a:t>
            </a:r>
            <a:r>
              <a:rPr kumimoji="1" lang="en-US" altLang="zh-CN" sz="3200" dirty="0">
                <a:solidFill>
                  <a:schemeClr val="bg1">
                    <a:lumMod val="50000"/>
                    <a:lumOff val="50000"/>
                  </a:schemeClr>
                </a:solidFill>
              </a:rPr>
              <a:t>Perspective</a:t>
            </a:r>
          </a:p>
        </p:txBody>
      </p:sp>
      <p:pic>
        <p:nvPicPr>
          <p:cNvPr id="3" name="图片 2">
            <a:extLst>
              <a:ext uri="{FF2B5EF4-FFF2-40B4-BE49-F238E27FC236}">
                <a16:creationId xmlns:a16="http://schemas.microsoft.com/office/drawing/2014/main" id="{F819B18E-B0BC-484C-910B-734A606908A2}"/>
              </a:ext>
            </a:extLst>
          </p:cNvPr>
          <p:cNvPicPr>
            <a:picLocks noChangeAspect="1"/>
          </p:cNvPicPr>
          <p:nvPr/>
        </p:nvPicPr>
        <p:blipFill>
          <a:blip r:embed="rId3"/>
          <a:stretch>
            <a:fillRect/>
          </a:stretch>
        </p:blipFill>
        <p:spPr>
          <a:xfrm>
            <a:off x="6096000" y="172755"/>
            <a:ext cx="4962267" cy="6512489"/>
          </a:xfrm>
          <a:prstGeom prst="rect">
            <a:avLst/>
          </a:prstGeom>
        </p:spPr>
      </p:pic>
      <p:sp>
        <p:nvSpPr>
          <p:cNvPr id="7" name="矩形 6">
            <a:extLst>
              <a:ext uri="{FF2B5EF4-FFF2-40B4-BE49-F238E27FC236}">
                <a16:creationId xmlns:a16="http://schemas.microsoft.com/office/drawing/2014/main" id="{54F1E42B-5E50-0C42-A361-6012C1D083A7}"/>
              </a:ext>
            </a:extLst>
          </p:cNvPr>
          <p:cNvSpPr/>
          <p:nvPr/>
        </p:nvSpPr>
        <p:spPr>
          <a:xfrm>
            <a:off x="457200" y="2690335"/>
            <a:ext cx="5207000" cy="1477328"/>
          </a:xfrm>
          <a:prstGeom prst="rect">
            <a:avLst/>
          </a:prstGeom>
        </p:spPr>
        <p:txBody>
          <a:bodyPr wrap="square">
            <a:spAutoFit/>
          </a:bodyPr>
          <a:lstStyle/>
          <a:p>
            <a:r>
              <a:rPr lang="zh-CN" altLang="en-US" b="1" dirty="0">
                <a:solidFill>
                  <a:srgbClr val="DEDEDE"/>
                </a:solidFill>
                <a:latin typeface="Helvetica Neue" panose="02000503000000020004" pitchFamily="2" charset="0"/>
              </a:rPr>
              <a:t>视锥体</a:t>
            </a:r>
            <a:r>
              <a:rPr lang="zh-CN" altLang="en-US" dirty="0">
                <a:solidFill>
                  <a:srgbClr val="B8BFC6"/>
                </a:solidFill>
                <a:latin typeface="Helvetica Neue" panose="02000503000000020004" pitchFamily="2" charset="0"/>
              </a:rPr>
              <a:t>：视椎体是能看到的区域，从眼睛或者摄像机的焦距一直到能看到的最远距离其中的空间。由于越远的东西看上去越小，可以看到的范围也就越大。这样，从焦距到可以看到的最远距离的可见区域增大，使得整个可见区域变成一个椎体</a:t>
            </a:r>
          </a:p>
        </p:txBody>
      </p:sp>
    </p:spTree>
    <p:extLst>
      <p:ext uri="{BB962C8B-B14F-4D97-AF65-F5344CB8AC3E}">
        <p14:creationId xmlns:p14="http://schemas.microsoft.com/office/powerpoint/2010/main" val="1628994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sp>
        <p:nvSpPr>
          <p:cNvPr id="6" name="文本框 5">
            <a:extLst>
              <a:ext uri="{FF2B5EF4-FFF2-40B4-BE49-F238E27FC236}">
                <a16:creationId xmlns:a16="http://schemas.microsoft.com/office/drawing/2014/main" id="{5BF65992-767E-574A-8C11-484A6992DA0E}"/>
              </a:ext>
            </a:extLst>
          </p:cNvPr>
          <p:cNvSpPr txBox="1"/>
          <p:nvPr/>
        </p:nvSpPr>
        <p:spPr>
          <a:xfrm>
            <a:off x="267674" y="967103"/>
            <a:ext cx="37074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Perspective</a:t>
            </a:r>
            <a:r>
              <a:rPr kumimoji="1" lang="zh-CN" altLang="en-US" sz="3200" dirty="0">
                <a:solidFill>
                  <a:schemeClr val="bg1">
                    <a:lumMod val="50000"/>
                    <a:lumOff val="50000"/>
                  </a:schemeClr>
                </a:solidFill>
              </a:rPr>
              <a:t>→ </a:t>
            </a:r>
            <a:r>
              <a:rPr kumimoji="1" lang="en-US" altLang="zh-CN" sz="3200" dirty="0">
                <a:solidFill>
                  <a:schemeClr val="bg1">
                    <a:lumMod val="50000"/>
                    <a:lumOff val="50000"/>
                  </a:schemeClr>
                </a:solidFill>
              </a:rPr>
              <a:t>Screen</a:t>
            </a:r>
          </a:p>
        </p:txBody>
      </p:sp>
      <p:pic>
        <p:nvPicPr>
          <p:cNvPr id="4" name="图片 3">
            <a:extLst>
              <a:ext uri="{FF2B5EF4-FFF2-40B4-BE49-F238E27FC236}">
                <a16:creationId xmlns:a16="http://schemas.microsoft.com/office/drawing/2014/main" id="{41E5CAAB-799A-8F43-9E5F-E424E7B8F6DC}"/>
              </a:ext>
            </a:extLst>
          </p:cNvPr>
          <p:cNvPicPr>
            <a:picLocks noChangeAspect="1"/>
          </p:cNvPicPr>
          <p:nvPr/>
        </p:nvPicPr>
        <p:blipFill>
          <a:blip r:embed="rId3"/>
          <a:stretch>
            <a:fillRect/>
          </a:stretch>
        </p:blipFill>
        <p:spPr>
          <a:xfrm>
            <a:off x="2305050" y="1907478"/>
            <a:ext cx="7581900" cy="4165600"/>
          </a:xfrm>
          <a:prstGeom prst="rect">
            <a:avLst/>
          </a:prstGeom>
        </p:spPr>
      </p:pic>
    </p:spTree>
    <p:extLst>
      <p:ext uri="{BB962C8B-B14F-4D97-AF65-F5344CB8AC3E}">
        <p14:creationId xmlns:p14="http://schemas.microsoft.com/office/powerpoint/2010/main" val="3582381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2691426" cy="830997"/>
          </a:xfrm>
          <a:prstGeom prst="rect">
            <a:avLst/>
          </a:prstGeom>
          <a:noFill/>
        </p:spPr>
        <p:txBody>
          <a:bodyPr wrap="square" rtlCol="0">
            <a:spAutoFit/>
          </a:bodyPr>
          <a:lstStyle/>
          <a:p>
            <a:r>
              <a:rPr kumimoji="1" lang="zh-CN" altLang="en-US" sz="4800" dirty="0">
                <a:latin typeface="+mn-ea"/>
              </a:rPr>
              <a:t>坐标变换</a:t>
            </a:r>
          </a:p>
        </p:txBody>
      </p:sp>
      <p:sp>
        <p:nvSpPr>
          <p:cNvPr id="6" name="文本框 5">
            <a:extLst>
              <a:ext uri="{FF2B5EF4-FFF2-40B4-BE49-F238E27FC236}">
                <a16:creationId xmlns:a16="http://schemas.microsoft.com/office/drawing/2014/main" id="{5BF65992-767E-574A-8C11-484A6992DA0E}"/>
              </a:ext>
            </a:extLst>
          </p:cNvPr>
          <p:cNvSpPr txBox="1"/>
          <p:nvPr/>
        </p:nvSpPr>
        <p:spPr>
          <a:xfrm>
            <a:off x="267674" y="967103"/>
            <a:ext cx="3707426" cy="584775"/>
          </a:xfrm>
          <a:prstGeom prst="rect">
            <a:avLst/>
          </a:prstGeom>
          <a:noFill/>
        </p:spPr>
        <p:txBody>
          <a:bodyPr wrap="square" rtlCol="0">
            <a:spAutoFit/>
          </a:bodyPr>
          <a:lstStyle/>
          <a:p>
            <a:r>
              <a:rPr kumimoji="1" lang="en-US" altLang="zh-CN" sz="3200" dirty="0">
                <a:solidFill>
                  <a:schemeClr val="bg1">
                    <a:lumMod val="50000"/>
                    <a:lumOff val="50000"/>
                  </a:schemeClr>
                </a:solidFill>
              </a:rPr>
              <a:t>Perspective</a:t>
            </a:r>
            <a:r>
              <a:rPr kumimoji="1" lang="zh-CN" altLang="en-US" sz="3200" dirty="0">
                <a:solidFill>
                  <a:schemeClr val="bg1">
                    <a:lumMod val="50000"/>
                    <a:lumOff val="50000"/>
                  </a:schemeClr>
                </a:solidFill>
              </a:rPr>
              <a:t>→ </a:t>
            </a:r>
            <a:r>
              <a:rPr kumimoji="1" lang="en-US" altLang="zh-CN" sz="3200" dirty="0">
                <a:solidFill>
                  <a:schemeClr val="bg1">
                    <a:lumMod val="50000"/>
                    <a:lumOff val="50000"/>
                  </a:schemeClr>
                </a:solidFill>
              </a:rPr>
              <a:t>Screen</a:t>
            </a:r>
          </a:p>
        </p:txBody>
      </p:sp>
      <p:pic>
        <p:nvPicPr>
          <p:cNvPr id="2" name="图片 1">
            <a:extLst>
              <a:ext uri="{FF2B5EF4-FFF2-40B4-BE49-F238E27FC236}">
                <a16:creationId xmlns:a16="http://schemas.microsoft.com/office/drawing/2014/main" id="{6F743CE7-D617-0341-9EBA-FE0A1701EA1D}"/>
              </a:ext>
            </a:extLst>
          </p:cNvPr>
          <p:cNvPicPr>
            <a:picLocks noChangeAspect="1"/>
          </p:cNvPicPr>
          <p:nvPr/>
        </p:nvPicPr>
        <p:blipFill>
          <a:blip r:embed="rId3"/>
          <a:stretch>
            <a:fillRect/>
          </a:stretch>
        </p:blipFill>
        <p:spPr>
          <a:xfrm>
            <a:off x="2795587" y="1690725"/>
            <a:ext cx="6600825" cy="628650"/>
          </a:xfrm>
          <a:prstGeom prst="rect">
            <a:avLst/>
          </a:prstGeom>
        </p:spPr>
      </p:pic>
      <p:pic>
        <p:nvPicPr>
          <p:cNvPr id="3" name="图片 2">
            <a:extLst>
              <a:ext uri="{FF2B5EF4-FFF2-40B4-BE49-F238E27FC236}">
                <a16:creationId xmlns:a16="http://schemas.microsoft.com/office/drawing/2014/main" id="{0B04B59C-BF55-6C47-9938-2B77DAD02A9D}"/>
              </a:ext>
            </a:extLst>
          </p:cNvPr>
          <p:cNvPicPr>
            <a:picLocks noChangeAspect="1"/>
          </p:cNvPicPr>
          <p:nvPr/>
        </p:nvPicPr>
        <p:blipFill>
          <a:blip r:embed="rId4"/>
          <a:stretch>
            <a:fillRect/>
          </a:stretch>
        </p:blipFill>
        <p:spPr>
          <a:xfrm>
            <a:off x="38100" y="2474950"/>
            <a:ext cx="5537200" cy="2025650"/>
          </a:xfrm>
          <a:prstGeom prst="rect">
            <a:avLst/>
          </a:prstGeom>
        </p:spPr>
      </p:pic>
      <p:pic>
        <p:nvPicPr>
          <p:cNvPr id="5" name="图片 4">
            <a:extLst>
              <a:ext uri="{FF2B5EF4-FFF2-40B4-BE49-F238E27FC236}">
                <a16:creationId xmlns:a16="http://schemas.microsoft.com/office/drawing/2014/main" id="{935BA502-B2D8-FD49-A3D8-620D598DB1F9}"/>
              </a:ext>
            </a:extLst>
          </p:cNvPr>
          <p:cNvPicPr>
            <a:picLocks noChangeAspect="1"/>
          </p:cNvPicPr>
          <p:nvPr/>
        </p:nvPicPr>
        <p:blipFill>
          <a:blip r:embed="rId5"/>
          <a:stretch>
            <a:fillRect/>
          </a:stretch>
        </p:blipFill>
        <p:spPr>
          <a:xfrm>
            <a:off x="3594100" y="4563484"/>
            <a:ext cx="6146800" cy="2180215"/>
          </a:xfrm>
          <a:prstGeom prst="rect">
            <a:avLst/>
          </a:prstGeom>
        </p:spPr>
      </p:pic>
      <p:pic>
        <p:nvPicPr>
          <p:cNvPr id="7" name="图片 6">
            <a:extLst>
              <a:ext uri="{FF2B5EF4-FFF2-40B4-BE49-F238E27FC236}">
                <a16:creationId xmlns:a16="http://schemas.microsoft.com/office/drawing/2014/main" id="{A81027C2-90FD-AC45-949D-47A6A31D107A}"/>
              </a:ext>
            </a:extLst>
          </p:cNvPr>
          <p:cNvPicPr>
            <a:picLocks noChangeAspect="1"/>
          </p:cNvPicPr>
          <p:nvPr/>
        </p:nvPicPr>
        <p:blipFill>
          <a:blip r:embed="rId6"/>
          <a:stretch>
            <a:fillRect/>
          </a:stretch>
        </p:blipFill>
        <p:spPr>
          <a:xfrm>
            <a:off x="7823200" y="2474950"/>
            <a:ext cx="3748616" cy="2025650"/>
          </a:xfrm>
          <a:prstGeom prst="rect">
            <a:avLst/>
          </a:prstGeom>
        </p:spPr>
      </p:pic>
    </p:spTree>
    <p:extLst>
      <p:ext uri="{BB962C8B-B14F-4D97-AF65-F5344CB8AC3E}">
        <p14:creationId xmlns:p14="http://schemas.microsoft.com/office/powerpoint/2010/main" val="50099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73804A43-9539-5E47-969C-95FAABA140D6}"/>
              </a:ext>
            </a:extLst>
          </p:cNvPr>
          <p:cNvSpPr txBox="1"/>
          <p:nvPr/>
        </p:nvSpPr>
        <p:spPr>
          <a:xfrm>
            <a:off x="3485863" y="2884410"/>
            <a:ext cx="5220273" cy="1107996"/>
          </a:xfrm>
          <a:prstGeom prst="rect">
            <a:avLst/>
          </a:prstGeom>
          <a:noFill/>
        </p:spPr>
        <p:txBody>
          <a:bodyPr wrap="square" rtlCol="0">
            <a:spAutoFit/>
          </a:bodyPr>
          <a:lstStyle/>
          <a:p>
            <a:r>
              <a:rPr kumimoji="1" lang="zh-CN" altLang="en-US" sz="6600" dirty="0">
                <a:latin typeface="PMingLiU" panose="02020500000000000000" pitchFamily="18" charset="-120"/>
                <a:ea typeface="PMingLiU" panose="02020500000000000000" pitchFamily="18" charset="-120"/>
              </a:rPr>
              <a:t>软光栅渲染器</a:t>
            </a:r>
          </a:p>
        </p:txBody>
      </p:sp>
      <mc:AlternateContent xmlns:mc="http://schemas.openxmlformats.org/markup-compatibility/2006" xmlns:am3d="http://schemas.microsoft.com/office/drawing/2017/model3d">
        <mc:Choice Requires="am3d">
          <p:graphicFrame>
            <p:nvGraphicFramePr>
              <p:cNvPr id="31" name="3D 模型 30">
                <a:extLst>
                  <a:ext uri="{FF2B5EF4-FFF2-40B4-BE49-F238E27FC236}">
                    <a16:creationId xmlns:a16="http://schemas.microsoft.com/office/drawing/2014/main" id="{5919CEB0-D72E-7C42-A9DF-895A23E646AC}"/>
                  </a:ext>
                </a:extLst>
              </p:cNvPr>
              <p:cNvGraphicFramePr>
                <a:graphicFrameLocks noChangeAspect="1"/>
              </p:cNvGraphicFramePr>
              <p:nvPr>
                <p:extLst>
                  <p:ext uri="{D42A27DB-BD31-4B8C-83A1-F6EECF244321}">
                    <p14:modId xmlns:p14="http://schemas.microsoft.com/office/powerpoint/2010/main" val="2146811983"/>
                  </p:ext>
                </p:extLst>
              </p:nvPr>
            </p:nvGraphicFramePr>
            <p:xfrm rot="16751709">
              <a:off x="5741578" y="-1293473"/>
              <a:ext cx="1828931" cy="936768"/>
            </p:xfrm>
            <a:graphic>
              <a:graphicData uri="http://schemas.microsoft.com/office/drawing/2017/model3d">
                <am3d:model3d r:embed="rId2">
                  <am3d:spPr>
                    <a:xfrm rot="16751709">
                      <a:off x="0" y="0"/>
                      <a:ext cx="1828931" cy="93676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3"/>
                  </am3d:raster>
                  <am3d:objViewport viewportSz="2542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1" name="3D 模型 30">
                <a:extLst>
                  <a:ext uri="{FF2B5EF4-FFF2-40B4-BE49-F238E27FC236}">
                    <a16:creationId xmlns:a16="http://schemas.microsoft.com/office/drawing/2014/main" id="{5919CEB0-D72E-7C42-A9DF-895A23E646AC}"/>
                  </a:ext>
                </a:extLst>
              </p:cNvPr>
              <p:cNvPicPr>
                <a:picLocks noGrp="1" noRot="1" noChangeAspect="1" noMove="1" noResize="1" noEditPoints="1" noAdjustHandles="1" noChangeArrowheads="1" noChangeShapeType="1" noCrop="1"/>
              </p:cNvPicPr>
              <p:nvPr/>
            </p:nvPicPr>
            <p:blipFill>
              <a:blip r:embed="rId4"/>
              <a:stretch>
                <a:fillRect/>
              </a:stretch>
            </p:blipFill>
            <p:spPr>
              <a:xfrm rot="16751709">
                <a:off x="5741578" y="-1293473"/>
                <a:ext cx="1828931" cy="93676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2" name="3D 模型 31">
                <a:extLst>
                  <a:ext uri="{FF2B5EF4-FFF2-40B4-BE49-F238E27FC236}">
                    <a16:creationId xmlns:a16="http://schemas.microsoft.com/office/drawing/2014/main" id="{277EEFE3-8453-2847-80A6-15607336F9DC}"/>
                  </a:ext>
                </a:extLst>
              </p:cNvPr>
              <p:cNvGraphicFramePr>
                <a:graphicFrameLocks noChangeAspect="1"/>
              </p:cNvGraphicFramePr>
              <p:nvPr>
                <p:extLst>
                  <p:ext uri="{D42A27DB-BD31-4B8C-83A1-F6EECF244321}">
                    <p14:modId xmlns:p14="http://schemas.microsoft.com/office/powerpoint/2010/main" val="3088638337"/>
                  </p:ext>
                </p:extLst>
              </p:nvPr>
            </p:nvGraphicFramePr>
            <p:xfrm rot="16615140">
              <a:off x="-3215472" y="4858075"/>
              <a:ext cx="3688551" cy="1178816"/>
            </p:xfrm>
            <a:graphic>
              <a:graphicData uri="http://schemas.microsoft.com/office/drawing/2017/model3d">
                <am3d:model3d r:embed="rId2">
                  <am3d:spPr>
                    <a:xfrm rot="16615140">
                      <a:off x="0" y="0"/>
                      <a:ext cx="3688551" cy="1178816"/>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542288" ay="17521" az="420919"/>
                    <am3d:postTrans dx="0" dy="0" dz="0"/>
                  </am3d:trans>
                  <am3d:raster rName="Office3DRenderer" rVer="16.0.8326">
                    <am3d:blip r:embed="rId5"/>
                  </am3d:raster>
                  <am3d:objViewport viewportSz="4499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2" name="3D 模型 31">
                <a:extLst>
                  <a:ext uri="{FF2B5EF4-FFF2-40B4-BE49-F238E27FC236}">
                    <a16:creationId xmlns:a16="http://schemas.microsoft.com/office/drawing/2014/main" id="{277EEFE3-8453-2847-80A6-15607336F9DC}"/>
                  </a:ext>
                </a:extLst>
              </p:cNvPr>
              <p:cNvPicPr>
                <a:picLocks noGrp="1" noRot="1" noChangeAspect="1" noMove="1" noResize="1" noEditPoints="1" noAdjustHandles="1" noChangeArrowheads="1" noChangeShapeType="1" noCrop="1"/>
              </p:cNvPicPr>
              <p:nvPr/>
            </p:nvPicPr>
            <p:blipFill>
              <a:blip r:embed="rId7"/>
              <a:stretch>
                <a:fillRect/>
              </a:stretch>
            </p:blipFill>
            <p:spPr>
              <a:xfrm rot="16615140">
                <a:off x="-3215472" y="4858075"/>
                <a:ext cx="3688551" cy="117881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3" name="3D 模型 32">
                <a:extLst>
                  <a:ext uri="{FF2B5EF4-FFF2-40B4-BE49-F238E27FC236}">
                    <a16:creationId xmlns:a16="http://schemas.microsoft.com/office/drawing/2014/main" id="{2EC3332A-F828-7D45-BCFD-F8719609342B}"/>
                  </a:ext>
                </a:extLst>
              </p:cNvPr>
              <p:cNvGraphicFramePr>
                <a:graphicFrameLocks noChangeAspect="1"/>
              </p:cNvGraphicFramePr>
              <p:nvPr>
                <p:extLst>
                  <p:ext uri="{D42A27DB-BD31-4B8C-83A1-F6EECF244321}">
                    <p14:modId xmlns:p14="http://schemas.microsoft.com/office/powerpoint/2010/main" val="1217355976"/>
                  </p:ext>
                </p:extLst>
              </p:nvPr>
            </p:nvGraphicFramePr>
            <p:xfrm rot="16200000">
              <a:off x="514063" y="-1974236"/>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8"/>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3" name="3D 模型 32">
                <a:extLst>
                  <a:ext uri="{FF2B5EF4-FFF2-40B4-BE49-F238E27FC236}">
                    <a16:creationId xmlns:a16="http://schemas.microsoft.com/office/drawing/2014/main" id="{2EC3332A-F828-7D45-BCFD-F8719609342B}"/>
                  </a:ext>
                </a:extLst>
              </p:cNvPr>
              <p:cNvPicPr>
                <a:picLocks noGrp="1" noRot="1" noChangeAspect="1" noMove="1" noResize="1" noEditPoints="1" noAdjustHandles="1" noChangeArrowheads="1" noChangeShapeType="1" noCrop="1"/>
              </p:cNvPicPr>
              <p:nvPr/>
            </p:nvPicPr>
            <p:blipFill>
              <a:blip r:embed="rId9"/>
              <a:stretch>
                <a:fillRect/>
              </a:stretch>
            </p:blipFill>
            <p:spPr>
              <a:xfrm rot="16200000">
                <a:off x="514063" y="-1974236"/>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4" name="3D 模型 33">
                <a:extLst>
                  <a:ext uri="{FF2B5EF4-FFF2-40B4-BE49-F238E27FC236}">
                    <a16:creationId xmlns:a16="http://schemas.microsoft.com/office/drawing/2014/main" id="{919E487F-55AC-C14C-A76F-45C40E3E5D8B}"/>
                  </a:ext>
                </a:extLst>
              </p:cNvPr>
              <p:cNvGraphicFramePr>
                <a:graphicFrameLocks noChangeAspect="1"/>
              </p:cNvGraphicFramePr>
              <p:nvPr>
                <p:extLst>
                  <p:ext uri="{D42A27DB-BD31-4B8C-83A1-F6EECF244321}">
                    <p14:modId xmlns:p14="http://schemas.microsoft.com/office/powerpoint/2010/main" val="1567937130"/>
                  </p:ext>
                </p:extLst>
              </p:nvPr>
            </p:nvGraphicFramePr>
            <p:xfrm rot="20293251">
              <a:off x="12206589" y="1670675"/>
              <a:ext cx="1981080" cy="3535467"/>
            </p:xfrm>
            <a:graphic>
              <a:graphicData uri="http://schemas.microsoft.com/office/drawing/2017/model3d">
                <am3d:model3d r:embed="rId2">
                  <am3d:spPr>
                    <a:xfrm rot="20293251">
                      <a:off x="0" y="0"/>
                      <a:ext cx="1981080" cy="3535467"/>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674801" ay="-663248" az="4039651"/>
                    <am3d:postTrans dx="0" dy="0" dz="0"/>
                  </am3d:trans>
                  <am3d:raster rName="Office3DRenderer" rVer="16.0.8326">
                    <am3d:blip r:embed="rId10"/>
                  </am3d:raster>
                  <am3d:objViewport viewportSz="43826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4" name="3D 模型 33">
                <a:extLst>
                  <a:ext uri="{FF2B5EF4-FFF2-40B4-BE49-F238E27FC236}">
                    <a16:creationId xmlns:a16="http://schemas.microsoft.com/office/drawing/2014/main" id="{919E487F-55AC-C14C-A76F-45C40E3E5D8B}"/>
                  </a:ext>
                </a:extLst>
              </p:cNvPr>
              <p:cNvPicPr>
                <a:picLocks noGrp="1" noRot="1" noChangeAspect="1" noMove="1" noResize="1" noEditPoints="1" noAdjustHandles="1" noChangeArrowheads="1" noChangeShapeType="1" noCrop="1"/>
              </p:cNvPicPr>
              <p:nvPr/>
            </p:nvPicPr>
            <p:blipFill>
              <a:blip r:embed="rId11"/>
              <a:stretch>
                <a:fillRect/>
              </a:stretch>
            </p:blipFill>
            <p:spPr>
              <a:xfrm rot="20293251">
                <a:off x="12206589" y="1670675"/>
                <a:ext cx="1981080" cy="353546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5" name="3D 模型 34">
                <a:extLst>
                  <a:ext uri="{FF2B5EF4-FFF2-40B4-BE49-F238E27FC236}">
                    <a16:creationId xmlns:a16="http://schemas.microsoft.com/office/drawing/2014/main" id="{286C2A3B-134D-1140-B59C-BAB21FBB6C56}"/>
                  </a:ext>
                </a:extLst>
              </p:cNvPr>
              <p:cNvGraphicFramePr>
                <a:graphicFrameLocks noChangeAspect="1"/>
              </p:cNvGraphicFramePr>
              <p:nvPr>
                <p:extLst>
                  <p:ext uri="{D42A27DB-BD31-4B8C-83A1-F6EECF244321}">
                    <p14:modId xmlns:p14="http://schemas.microsoft.com/office/powerpoint/2010/main" val="2240532481"/>
                  </p:ext>
                </p:extLst>
              </p:nvPr>
            </p:nvGraphicFramePr>
            <p:xfrm rot="16831368">
              <a:off x="-3115581" y="889875"/>
              <a:ext cx="3488772" cy="1196390"/>
            </p:xfrm>
            <a:graphic>
              <a:graphicData uri="http://schemas.microsoft.com/office/drawing/2017/model3d">
                <am3d:model3d r:embed="rId2">
                  <am3d:spPr>
                    <a:xfrm rot="16831368">
                      <a:off x="0" y="0"/>
                      <a:ext cx="3488772" cy="1196390"/>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410628" ay="1757" az="560085"/>
                    <am3d:postTrans dx="0" dy="0" dz="0"/>
                  </am3d:trans>
                  <am3d:raster rName="Office3DRenderer" rVer="16.0.8326">
                    <am3d:blip r:embed="rId12"/>
                  </am3d:raster>
                  <am3d:objViewport viewportSz="43086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5" name="3D 模型 34">
                <a:extLst>
                  <a:ext uri="{FF2B5EF4-FFF2-40B4-BE49-F238E27FC236}">
                    <a16:creationId xmlns:a16="http://schemas.microsoft.com/office/drawing/2014/main" id="{286C2A3B-134D-1140-B59C-BAB21FBB6C56}"/>
                  </a:ext>
                </a:extLst>
              </p:cNvPr>
              <p:cNvPicPr>
                <a:picLocks noGrp="1" noRot="1" noChangeAspect="1" noMove="1" noResize="1" noEditPoints="1" noAdjustHandles="1" noChangeArrowheads="1" noChangeShapeType="1" noCrop="1"/>
              </p:cNvPicPr>
              <p:nvPr/>
            </p:nvPicPr>
            <p:blipFill>
              <a:blip r:embed="rId13"/>
              <a:stretch>
                <a:fillRect/>
              </a:stretch>
            </p:blipFill>
            <p:spPr>
              <a:xfrm rot="16831368">
                <a:off x="-3115581" y="889875"/>
                <a:ext cx="3488772" cy="119639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6" name="3D 模型 35">
                <a:extLst>
                  <a:ext uri="{FF2B5EF4-FFF2-40B4-BE49-F238E27FC236}">
                    <a16:creationId xmlns:a16="http://schemas.microsoft.com/office/drawing/2014/main" id="{A193C69C-2330-8F4A-AD5B-802C7CFE43FF}"/>
                  </a:ext>
                </a:extLst>
              </p:cNvPr>
              <p:cNvGraphicFramePr>
                <a:graphicFrameLocks noChangeAspect="1"/>
              </p:cNvGraphicFramePr>
              <p:nvPr>
                <p:extLst>
                  <p:ext uri="{D42A27DB-BD31-4B8C-83A1-F6EECF244321}">
                    <p14:modId xmlns:p14="http://schemas.microsoft.com/office/powerpoint/2010/main" val="3822739807"/>
                  </p:ext>
                </p:extLst>
              </p:nvPr>
            </p:nvGraphicFramePr>
            <p:xfrm rot="16200000">
              <a:off x="9363896" y="7036482"/>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4"/>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6" name="3D 模型 35">
                <a:extLst>
                  <a:ext uri="{FF2B5EF4-FFF2-40B4-BE49-F238E27FC236}">
                    <a16:creationId xmlns:a16="http://schemas.microsoft.com/office/drawing/2014/main" id="{A193C69C-2330-8F4A-AD5B-802C7CFE43FF}"/>
                  </a:ext>
                </a:extLst>
              </p:cNvPr>
              <p:cNvPicPr>
                <a:picLocks noGrp="1" noRot="1" noChangeAspect="1" noMove="1" noResize="1" noEditPoints="1" noAdjustHandles="1" noChangeArrowheads="1" noChangeShapeType="1" noCrop="1"/>
              </p:cNvPicPr>
              <p:nvPr/>
            </p:nvPicPr>
            <p:blipFill>
              <a:blip r:embed="rId9"/>
              <a:stretch>
                <a:fillRect/>
              </a:stretch>
            </p:blipFill>
            <p:spPr>
              <a:xfrm rot="16200000">
                <a:off x="9363896" y="7036482"/>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7" name="3D 模型 36">
                <a:extLst>
                  <a:ext uri="{FF2B5EF4-FFF2-40B4-BE49-F238E27FC236}">
                    <a16:creationId xmlns:a16="http://schemas.microsoft.com/office/drawing/2014/main" id="{E5F0AA4A-9A6A-6946-B379-31B7223FB796}"/>
                  </a:ext>
                </a:extLst>
              </p:cNvPr>
              <p:cNvGraphicFramePr>
                <a:graphicFrameLocks noChangeAspect="1"/>
              </p:cNvGraphicFramePr>
              <p:nvPr>
                <p:extLst>
                  <p:ext uri="{D42A27DB-BD31-4B8C-83A1-F6EECF244321}">
                    <p14:modId xmlns:p14="http://schemas.microsoft.com/office/powerpoint/2010/main" val="4001226"/>
                  </p:ext>
                </p:extLst>
              </p:nvPr>
            </p:nvGraphicFramePr>
            <p:xfrm rot="16200000">
              <a:off x="2786962" y="7157399"/>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4"/>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7" name="3D 模型 36">
                <a:extLst>
                  <a:ext uri="{FF2B5EF4-FFF2-40B4-BE49-F238E27FC236}">
                    <a16:creationId xmlns:a16="http://schemas.microsoft.com/office/drawing/2014/main" id="{E5F0AA4A-9A6A-6946-B379-31B7223FB796}"/>
                  </a:ext>
                </a:extLst>
              </p:cNvPr>
              <p:cNvPicPr>
                <a:picLocks noGrp="1" noRot="1" noChangeAspect="1" noMove="1" noResize="1" noEditPoints="1" noAdjustHandles="1" noChangeArrowheads="1" noChangeShapeType="1" noCrop="1"/>
              </p:cNvPicPr>
              <p:nvPr/>
            </p:nvPicPr>
            <p:blipFill>
              <a:blip r:embed="rId9"/>
              <a:stretch>
                <a:fillRect/>
              </a:stretch>
            </p:blipFill>
            <p:spPr>
              <a:xfrm rot="16200000">
                <a:off x="2786962" y="7157399"/>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8" name="3D 模型 37">
                <a:extLst>
                  <a:ext uri="{FF2B5EF4-FFF2-40B4-BE49-F238E27FC236}">
                    <a16:creationId xmlns:a16="http://schemas.microsoft.com/office/drawing/2014/main" id="{F3DC2224-EAB3-AB46-BCB4-16C52F99BB05}"/>
                  </a:ext>
                </a:extLst>
              </p:cNvPr>
              <p:cNvGraphicFramePr>
                <a:graphicFrameLocks noChangeAspect="1"/>
              </p:cNvGraphicFramePr>
              <p:nvPr>
                <p:extLst>
                  <p:ext uri="{D42A27DB-BD31-4B8C-83A1-F6EECF244321}">
                    <p14:modId xmlns:p14="http://schemas.microsoft.com/office/powerpoint/2010/main" val="1297403239"/>
                  </p:ext>
                </p:extLst>
              </p:nvPr>
            </p:nvGraphicFramePr>
            <p:xfrm rot="5400000">
              <a:off x="12268996" y="-1961537"/>
              <a:ext cx="977727" cy="2272896"/>
            </p:xfrm>
            <a:graphic>
              <a:graphicData uri="http://schemas.microsoft.com/office/drawing/2017/model3d">
                <am3d:model3d r:embed="rId2">
                  <am3d:spPr>
                    <a:xfrm rot="5400000">
                      <a:off x="0" y="0"/>
                      <a:ext cx="977727" cy="2272896"/>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40881" ay="-4728809" az="-5543591"/>
                    <am3d:postTrans dx="0" dy="0" dz="0"/>
                  </am3d:trans>
                  <am3d:raster rName="Office3DRenderer" rVer="16.0.8326">
                    <am3d:blip r:embed="rId15"/>
                  </am3d:raster>
                  <am3d:objViewport viewportSz="33141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8" name="3D 模型 37">
                <a:extLst>
                  <a:ext uri="{FF2B5EF4-FFF2-40B4-BE49-F238E27FC236}">
                    <a16:creationId xmlns:a16="http://schemas.microsoft.com/office/drawing/2014/main" id="{F3DC2224-EAB3-AB46-BCB4-16C52F99BB05}"/>
                  </a:ext>
                </a:extLst>
              </p:cNvPr>
              <p:cNvPicPr>
                <a:picLocks noGrp="1" noRot="1" noChangeAspect="1" noMove="1" noResize="1" noEditPoints="1" noAdjustHandles="1" noChangeArrowheads="1" noChangeShapeType="1" noCrop="1"/>
              </p:cNvPicPr>
              <p:nvPr/>
            </p:nvPicPr>
            <p:blipFill>
              <a:blip r:embed="rId16"/>
              <a:stretch>
                <a:fillRect/>
              </a:stretch>
            </p:blipFill>
            <p:spPr>
              <a:xfrm rot="5400000">
                <a:off x="12268996" y="-1961537"/>
                <a:ext cx="977727" cy="227289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9" name="3D 模型 38">
                <a:extLst>
                  <a:ext uri="{FF2B5EF4-FFF2-40B4-BE49-F238E27FC236}">
                    <a16:creationId xmlns:a16="http://schemas.microsoft.com/office/drawing/2014/main" id="{23A9DBCC-A69F-5047-9D00-61E45FC2A051}"/>
                  </a:ext>
                </a:extLst>
              </p:cNvPr>
              <p:cNvGraphicFramePr>
                <a:graphicFrameLocks noChangeAspect="1"/>
              </p:cNvGraphicFramePr>
              <p:nvPr>
                <p:extLst>
                  <p:ext uri="{D42A27DB-BD31-4B8C-83A1-F6EECF244321}">
                    <p14:modId xmlns:p14="http://schemas.microsoft.com/office/powerpoint/2010/main" val="3638948260"/>
                  </p:ext>
                </p:extLst>
              </p:nvPr>
            </p:nvGraphicFramePr>
            <p:xfrm rot="16751709">
              <a:off x="-3611659" y="-6162020"/>
              <a:ext cx="19415318" cy="19415308"/>
            </p:xfrm>
            <a:graphic>
              <a:graphicData uri="http://schemas.microsoft.com/office/drawing/2017/model3d">
                <am3d:model3d r:embed="rId2">
                  <am3d:spPr>
                    <a:xfrm rot="16751709">
                      <a:off x="0" y="0"/>
                      <a:ext cx="19415318" cy="1941530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20915" ay="275826" az="-1687"/>
                    <am3d:postTrans dx="0" dy="0" dz="0"/>
                  </am3d:trans>
                  <am3d:raster rName="Office3DRenderer" rVer="16.0.8326">
                    <am3d:blip r:embed="rId17"/>
                  </am3d:raster>
                  <am3d:objViewport viewportSz="28485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9" name="3D 模型 38">
                <a:extLst>
                  <a:ext uri="{FF2B5EF4-FFF2-40B4-BE49-F238E27FC236}">
                    <a16:creationId xmlns:a16="http://schemas.microsoft.com/office/drawing/2014/main" id="{23A9DBCC-A69F-5047-9D00-61E45FC2A051}"/>
                  </a:ext>
                </a:extLst>
              </p:cNvPr>
              <p:cNvPicPr>
                <a:picLocks noGrp="1" noRot="1" noChangeAspect="1" noMove="1" noResize="1" noEditPoints="1" noAdjustHandles="1" noChangeArrowheads="1" noChangeShapeType="1" noCrop="1"/>
              </p:cNvPicPr>
              <p:nvPr/>
            </p:nvPicPr>
            <p:blipFill>
              <a:blip r:embed="rId18"/>
              <a:stretch>
                <a:fillRect/>
              </a:stretch>
            </p:blipFill>
            <p:spPr>
              <a:xfrm rot="16751709">
                <a:off x="-3611659" y="-6162020"/>
                <a:ext cx="19415318" cy="19415308"/>
              </a:xfrm>
              <a:prstGeom prst="rect">
                <a:avLst/>
              </a:prstGeom>
            </p:spPr>
          </p:pic>
        </mc:Fallback>
      </mc:AlternateContent>
    </p:spTree>
    <p:extLst>
      <p:ext uri="{BB962C8B-B14F-4D97-AF65-F5344CB8AC3E}">
        <p14:creationId xmlns:p14="http://schemas.microsoft.com/office/powerpoint/2010/main" val="1857226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42535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以线框形式绘制立方体</a:t>
            </a:r>
          </a:p>
        </p:txBody>
      </p:sp>
      <p:pic>
        <p:nvPicPr>
          <p:cNvPr id="4" name="图片 3">
            <a:extLst>
              <a:ext uri="{FF2B5EF4-FFF2-40B4-BE49-F238E27FC236}">
                <a16:creationId xmlns:a16="http://schemas.microsoft.com/office/drawing/2014/main" id="{32DD2EF9-0CD2-8A4B-A861-24AEC1976416}"/>
              </a:ext>
            </a:extLst>
          </p:cNvPr>
          <p:cNvPicPr>
            <a:picLocks noChangeAspect="1"/>
          </p:cNvPicPr>
          <p:nvPr/>
        </p:nvPicPr>
        <p:blipFill>
          <a:blip r:embed="rId3"/>
          <a:stretch>
            <a:fillRect/>
          </a:stretch>
        </p:blipFill>
        <p:spPr>
          <a:xfrm>
            <a:off x="1312381" y="1968500"/>
            <a:ext cx="9567238" cy="3922397"/>
          </a:xfrm>
          <a:prstGeom prst="rect">
            <a:avLst/>
          </a:prstGeom>
        </p:spPr>
      </p:pic>
    </p:spTree>
    <p:extLst>
      <p:ext uri="{BB962C8B-B14F-4D97-AF65-F5344CB8AC3E}">
        <p14:creationId xmlns:p14="http://schemas.microsoft.com/office/powerpoint/2010/main" val="298698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42535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以线框形式绘制立方体</a:t>
            </a:r>
          </a:p>
        </p:txBody>
      </p:sp>
      <p:pic>
        <p:nvPicPr>
          <p:cNvPr id="3" name="图片 2">
            <a:extLst>
              <a:ext uri="{FF2B5EF4-FFF2-40B4-BE49-F238E27FC236}">
                <a16:creationId xmlns:a16="http://schemas.microsoft.com/office/drawing/2014/main" id="{075F65DC-2A77-6443-A471-2FFABDD0DFF7}"/>
              </a:ext>
            </a:extLst>
          </p:cNvPr>
          <p:cNvPicPr>
            <a:picLocks noChangeAspect="1"/>
          </p:cNvPicPr>
          <p:nvPr/>
        </p:nvPicPr>
        <p:blipFill>
          <a:blip r:embed="rId3"/>
          <a:stretch>
            <a:fillRect/>
          </a:stretch>
        </p:blipFill>
        <p:spPr>
          <a:xfrm>
            <a:off x="832925" y="1646558"/>
            <a:ext cx="3954976" cy="4934231"/>
          </a:xfrm>
          <a:prstGeom prst="rect">
            <a:avLst/>
          </a:prstGeom>
        </p:spPr>
      </p:pic>
      <p:pic>
        <p:nvPicPr>
          <p:cNvPr id="6" name="图片 5">
            <a:extLst>
              <a:ext uri="{FF2B5EF4-FFF2-40B4-BE49-F238E27FC236}">
                <a16:creationId xmlns:a16="http://schemas.microsoft.com/office/drawing/2014/main" id="{2151EDEA-B937-E647-930C-266BAFC57D94}"/>
              </a:ext>
            </a:extLst>
          </p:cNvPr>
          <p:cNvPicPr>
            <a:picLocks noChangeAspect="1"/>
          </p:cNvPicPr>
          <p:nvPr/>
        </p:nvPicPr>
        <p:blipFill>
          <a:blip r:embed="rId4"/>
          <a:stretch>
            <a:fillRect/>
          </a:stretch>
        </p:blipFill>
        <p:spPr>
          <a:xfrm>
            <a:off x="5613400" y="982258"/>
            <a:ext cx="5981700" cy="5598531"/>
          </a:xfrm>
          <a:prstGeom prst="rect">
            <a:avLst/>
          </a:prstGeom>
        </p:spPr>
      </p:pic>
    </p:spTree>
    <p:extLst>
      <p:ext uri="{BB962C8B-B14F-4D97-AF65-F5344CB8AC3E}">
        <p14:creationId xmlns:p14="http://schemas.microsoft.com/office/powerpoint/2010/main" val="3770915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666026" cy="830997"/>
          </a:xfrm>
          <a:prstGeom prst="rect">
            <a:avLst/>
          </a:prstGeom>
          <a:noFill/>
        </p:spPr>
        <p:txBody>
          <a:bodyPr wrap="square" rtlCol="0">
            <a:spAutoFit/>
          </a:bodyPr>
          <a:lstStyle/>
          <a:p>
            <a:r>
              <a:rPr kumimoji="1" lang="zh-CN" altLang="en-US" sz="4800" dirty="0">
                <a:latin typeface="+mn-ea"/>
              </a:rPr>
              <a:t>顶点变换</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9294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数据结构</a:t>
            </a:r>
          </a:p>
        </p:txBody>
      </p:sp>
      <p:pic>
        <p:nvPicPr>
          <p:cNvPr id="2" name="图片 1">
            <a:extLst>
              <a:ext uri="{FF2B5EF4-FFF2-40B4-BE49-F238E27FC236}">
                <a16:creationId xmlns:a16="http://schemas.microsoft.com/office/drawing/2014/main" id="{D2AC6F6A-5249-E345-A9D5-CD12EB70B045}"/>
              </a:ext>
            </a:extLst>
          </p:cNvPr>
          <p:cNvPicPr>
            <a:picLocks noChangeAspect="1"/>
          </p:cNvPicPr>
          <p:nvPr/>
        </p:nvPicPr>
        <p:blipFill>
          <a:blip r:embed="rId3"/>
          <a:stretch>
            <a:fillRect/>
          </a:stretch>
        </p:blipFill>
        <p:spPr>
          <a:xfrm>
            <a:off x="851387" y="1551878"/>
            <a:ext cx="5389325" cy="5003800"/>
          </a:xfrm>
          <a:prstGeom prst="rect">
            <a:avLst/>
          </a:prstGeom>
        </p:spPr>
      </p:pic>
      <p:pic>
        <p:nvPicPr>
          <p:cNvPr id="4" name="图片 3">
            <a:extLst>
              <a:ext uri="{FF2B5EF4-FFF2-40B4-BE49-F238E27FC236}">
                <a16:creationId xmlns:a16="http://schemas.microsoft.com/office/drawing/2014/main" id="{B08DEC5D-3AAA-3847-A2F1-ACBDAC6F06E8}"/>
              </a:ext>
            </a:extLst>
          </p:cNvPr>
          <p:cNvPicPr>
            <a:picLocks noChangeAspect="1"/>
          </p:cNvPicPr>
          <p:nvPr/>
        </p:nvPicPr>
        <p:blipFill>
          <a:blip r:embed="rId4"/>
          <a:stretch>
            <a:fillRect/>
          </a:stretch>
        </p:blipFill>
        <p:spPr>
          <a:xfrm>
            <a:off x="6791337" y="1551878"/>
            <a:ext cx="4549276" cy="5022730"/>
          </a:xfrm>
          <a:prstGeom prst="rect">
            <a:avLst/>
          </a:prstGeom>
        </p:spPr>
      </p:pic>
    </p:spTree>
    <p:extLst>
      <p:ext uri="{BB962C8B-B14F-4D97-AF65-F5344CB8AC3E}">
        <p14:creationId xmlns:p14="http://schemas.microsoft.com/office/powerpoint/2010/main" val="1080239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666026" cy="830997"/>
          </a:xfrm>
          <a:prstGeom prst="rect">
            <a:avLst/>
          </a:prstGeom>
          <a:noFill/>
        </p:spPr>
        <p:txBody>
          <a:bodyPr wrap="square" rtlCol="0">
            <a:spAutoFit/>
          </a:bodyPr>
          <a:lstStyle/>
          <a:p>
            <a:r>
              <a:rPr kumimoji="1" lang="zh-CN" altLang="en-US" sz="4800" dirty="0">
                <a:latin typeface="+mn-ea"/>
              </a:rPr>
              <a:t>顶点变换</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9294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数据结构</a:t>
            </a:r>
          </a:p>
        </p:txBody>
      </p:sp>
      <p:pic>
        <p:nvPicPr>
          <p:cNvPr id="3" name="图片 2">
            <a:extLst>
              <a:ext uri="{FF2B5EF4-FFF2-40B4-BE49-F238E27FC236}">
                <a16:creationId xmlns:a16="http://schemas.microsoft.com/office/drawing/2014/main" id="{B23E4D68-F91E-4341-A618-875AA799CD3C}"/>
              </a:ext>
            </a:extLst>
          </p:cNvPr>
          <p:cNvPicPr>
            <a:picLocks noChangeAspect="1"/>
          </p:cNvPicPr>
          <p:nvPr/>
        </p:nvPicPr>
        <p:blipFill>
          <a:blip r:embed="rId3"/>
          <a:stretch>
            <a:fillRect/>
          </a:stretch>
        </p:blipFill>
        <p:spPr>
          <a:xfrm>
            <a:off x="747244" y="1579569"/>
            <a:ext cx="4497856" cy="5142325"/>
          </a:xfrm>
          <a:prstGeom prst="rect">
            <a:avLst/>
          </a:prstGeom>
        </p:spPr>
      </p:pic>
      <p:pic>
        <p:nvPicPr>
          <p:cNvPr id="5" name="图片 4">
            <a:extLst>
              <a:ext uri="{FF2B5EF4-FFF2-40B4-BE49-F238E27FC236}">
                <a16:creationId xmlns:a16="http://schemas.microsoft.com/office/drawing/2014/main" id="{5BB143FE-DB2A-7E44-9C89-7558DEDF02E9}"/>
              </a:ext>
            </a:extLst>
          </p:cNvPr>
          <p:cNvPicPr>
            <a:picLocks noChangeAspect="1"/>
          </p:cNvPicPr>
          <p:nvPr/>
        </p:nvPicPr>
        <p:blipFill>
          <a:blip r:embed="rId4"/>
          <a:stretch>
            <a:fillRect/>
          </a:stretch>
        </p:blipFill>
        <p:spPr>
          <a:xfrm>
            <a:off x="6096000" y="1537009"/>
            <a:ext cx="5410547" cy="5140429"/>
          </a:xfrm>
          <a:prstGeom prst="rect">
            <a:avLst/>
          </a:prstGeom>
        </p:spPr>
      </p:pic>
    </p:spTree>
    <p:extLst>
      <p:ext uri="{BB962C8B-B14F-4D97-AF65-F5344CB8AC3E}">
        <p14:creationId xmlns:p14="http://schemas.microsoft.com/office/powerpoint/2010/main" val="4136766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666026" cy="830997"/>
          </a:xfrm>
          <a:prstGeom prst="rect">
            <a:avLst/>
          </a:prstGeom>
          <a:noFill/>
        </p:spPr>
        <p:txBody>
          <a:bodyPr wrap="square" rtlCol="0">
            <a:spAutoFit/>
          </a:bodyPr>
          <a:lstStyle/>
          <a:p>
            <a:r>
              <a:rPr kumimoji="1" lang="zh-CN" altLang="en-US" sz="4800" dirty="0">
                <a:latin typeface="+mn-ea"/>
              </a:rPr>
              <a:t>顶点变换</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9294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数据结构</a:t>
            </a:r>
          </a:p>
        </p:txBody>
      </p:sp>
      <p:pic>
        <p:nvPicPr>
          <p:cNvPr id="4" name="图片 3">
            <a:extLst>
              <a:ext uri="{FF2B5EF4-FFF2-40B4-BE49-F238E27FC236}">
                <a16:creationId xmlns:a16="http://schemas.microsoft.com/office/drawing/2014/main" id="{FBABACA8-0F2F-E940-A9F8-F2CB115196BE}"/>
              </a:ext>
            </a:extLst>
          </p:cNvPr>
          <p:cNvPicPr>
            <a:picLocks noChangeAspect="1"/>
          </p:cNvPicPr>
          <p:nvPr/>
        </p:nvPicPr>
        <p:blipFill rotWithShape="1">
          <a:blip r:embed="rId3"/>
          <a:srcRect r="63137"/>
          <a:stretch/>
        </p:blipFill>
        <p:spPr>
          <a:xfrm>
            <a:off x="2338958" y="1551878"/>
            <a:ext cx="2231858" cy="5112738"/>
          </a:xfrm>
          <a:prstGeom prst="rect">
            <a:avLst/>
          </a:prstGeom>
        </p:spPr>
      </p:pic>
      <p:pic>
        <p:nvPicPr>
          <p:cNvPr id="2" name="图片 1">
            <a:extLst>
              <a:ext uri="{FF2B5EF4-FFF2-40B4-BE49-F238E27FC236}">
                <a16:creationId xmlns:a16="http://schemas.microsoft.com/office/drawing/2014/main" id="{B35241E3-1028-CE44-996D-CED2BFB86F4D}"/>
              </a:ext>
            </a:extLst>
          </p:cNvPr>
          <p:cNvPicPr>
            <a:picLocks noChangeAspect="1"/>
          </p:cNvPicPr>
          <p:nvPr/>
        </p:nvPicPr>
        <p:blipFill>
          <a:blip r:embed="rId4"/>
          <a:stretch>
            <a:fillRect/>
          </a:stretch>
        </p:blipFill>
        <p:spPr>
          <a:xfrm>
            <a:off x="5960759" y="1551878"/>
            <a:ext cx="5143961" cy="5112738"/>
          </a:xfrm>
          <a:prstGeom prst="rect">
            <a:avLst/>
          </a:prstGeom>
        </p:spPr>
      </p:pic>
    </p:spTree>
    <p:extLst>
      <p:ext uri="{BB962C8B-B14F-4D97-AF65-F5344CB8AC3E}">
        <p14:creationId xmlns:p14="http://schemas.microsoft.com/office/powerpoint/2010/main" val="218025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4422042" y="2767280"/>
            <a:ext cx="3347916" cy="1323439"/>
          </a:xfrm>
          <a:prstGeom prst="rect">
            <a:avLst/>
          </a:prstGeom>
          <a:noFill/>
        </p:spPr>
        <p:txBody>
          <a:bodyPr wrap="square" rtlCol="0">
            <a:spAutoFit/>
          </a:bodyPr>
          <a:lstStyle/>
          <a:p>
            <a:r>
              <a:rPr kumimoji="1" lang="zh-CN" altLang="en-US" sz="8000" dirty="0">
                <a:latin typeface="DengXian" panose="02010600030101010101" pitchFamily="2" charset="-122"/>
                <a:ea typeface="DengXian" panose="02010600030101010101" pitchFamily="2" charset="-122"/>
              </a:rPr>
              <a:t>光栅化</a:t>
            </a:r>
          </a:p>
        </p:txBody>
      </p:sp>
    </p:spTree>
    <p:extLst>
      <p:ext uri="{BB962C8B-B14F-4D97-AF65-F5344CB8AC3E}">
        <p14:creationId xmlns:p14="http://schemas.microsoft.com/office/powerpoint/2010/main" val="186512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2031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基本要求</a:t>
            </a:r>
          </a:p>
        </p:txBody>
      </p:sp>
      <p:sp>
        <p:nvSpPr>
          <p:cNvPr id="4" name="矩形 3">
            <a:extLst>
              <a:ext uri="{FF2B5EF4-FFF2-40B4-BE49-F238E27FC236}">
                <a16:creationId xmlns:a16="http://schemas.microsoft.com/office/drawing/2014/main" id="{F9F542C7-79E7-D64D-9A91-59D4F2B64105}"/>
              </a:ext>
            </a:extLst>
          </p:cNvPr>
          <p:cNvSpPr/>
          <p:nvPr/>
        </p:nvSpPr>
        <p:spPr>
          <a:xfrm>
            <a:off x="3048000" y="2644170"/>
            <a:ext cx="6096000" cy="1569660"/>
          </a:xfrm>
          <a:prstGeom prst="rect">
            <a:avLst/>
          </a:prstGeom>
        </p:spPr>
        <p:txBody>
          <a:bodyPr>
            <a:spAutoFit/>
          </a:bodyPr>
          <a:lstStyle/>
          <a:p>
            <a:r>
              <a:rPr lang="zh-CN" altLang="en-US" sz="2400" dirty="0">
                <a:latin typeface="PingFangSC" panose="020B0400000000000000" pitchFamily="34" charset="-122"/>
                <a:ea typeface="PingFangSC" panose="020B0400000000000000" pitchFamily="34" charset="-122"/>
              </a:rPr>
              <a:t>将一组三位顶点光栅化为 </a:t>
            </a:r>
            <a:r>
              <a:rPr lang="en-US" altLang="zh-CN" sz="2400" dirty="0">
                <a:latin typeface="PingFangSC" panose="020B0400000000000000" pitchFamily="34" charset="-122"/>
                <a:ea typeface="PingFangSC" panose="020B0400000000000000" pitchFamily="34" charset="-122"/>
              </a:rPr>
              <a:t>2</a:t>
            </a:r>
            <a:r>
              <a:rPr lang="en" altLang="zh-CN" sz="2400" dirty="0">
                <a:latin typeface="PingFangSC" panose="020B0400000000000000" pitchFamily="34" charset="-122"/>
                <a:ea typeface="PingFangSC" panose="020B0400000000000000" pitchFamily="34" charset="-122"/>
              </a:rPr>
              <a:t>d</a:t>
            </a:r>
            <a:r>
              <a:rPr lang="zh-CN" altLang="en" sz="2400" dirty="0">
                <a:latin typeface="PingFangSC" panose="020B0400000000000000" pitchFamily="34" charset="-122"/>
                <a:ea typeface="PingFangSC" panose="020B0400000000000000" pitchFamily="34" charset="-122"/>
              </a:rPr>
              <a:t>。</a:t>
            </a:r>
          </a:p>
          <a:p>
            <a:r>
              <a:rPr lang="zh-CN" altLang="en-US" sz="2400" dirty="0">
                <a:latin typeface="PingFangSC" panose="020B0400000000000000" pitchFamily="34" charset="-122"/>
                <a:ea typeface="PingFangSC" panose="020B0400000000000000" pitchFamily="34" charset="-122"/>
              </a:rPr>
              <a:t>光栅化其实就是将几何数据经过一系列变换后最终转换为像素，从而呈现在显示设备上的过程。它的本质是坐标变换、几何离散化。</a:t>
            </a:r>
          </a:p>
        </p:txBody>
      </p:sp>
    </p:spTree>
    <p:extLst>
      <p:ext uri="{BB962C8B-B14F-4D97-AF65-F5344CB8AC3E}">
        <p14:creationId xmlns:p14="http://schemas.microsoft.com/office/powerpoint/2010/main" val="153437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2031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数据结构</a:t>
            </a:r>
          </a:p>
        </p:txBody>
      </p:sp>
      <p:pic>
        <p:nvPicPr>
          <p:cNvPr id="2" name="图片 1">
            <a:extLst>
              <a:ext uri="{FF2B5EF4-FFF2-40B4-BE49-F238E27FC236}">
                <a16:creationId xmlns:a16="http://schemas.microsoft.com/office/drawing/2014/main" id="{A177540C-7A9B-524A-8933-C280DC67C6FD}"/>
              </a:ext>
            </a:extLst>
          </p:cNvPr>
          <p:cNvPicPr>
            <a:picLocks noChangeAspect="1"/>
          </p:cNvPicPr>
          <p:nvPr/>
        </p:nvPicPr>
        <p:blipFill>
          <a:blip r:embed="rId3"/>
          <a:stretch>
            <a:fillRect/>
          </a:stretch>
        </p:blipFill>
        <p:spPr>
          <a:xfrm>
            <a:off x="809063" y="1682995"/>
            <a:ext cx="4372537" cy="5038899"/>
          </a:xfrm>
          <a:prstGeom prst="rect">
            <a:avLst/>
          </a:prstGeom>
        </p:spPr>
      </p:pic>
      <p:pic>
        <p:nvPicPr>
          <p:cNvPr id="3" name="图片 2">
            <a:extLst>
              <a:ext uri="{FF2B5EF4-FFF2-40B4-BE49-F238E27FC236}">
                <a16:creationId xmlns:a16="http://schemas.microsoft.com/office/drawing/2014/main" id="{BEE79A20-4C04-814F-9E71-0C768D037C2C}"/>
              </a:ext>
            </a:extLst>
          </p:cNvPr>
          <p:cNvPicPr>
            <a:picLocks noChangeAspect="1"/>
          </p:cNvPicPr>
          <p:nvPr/>
        </p:nvPicPr>
        <p:blipFill>
          <a:blip r:embed="rId4"/>
          <a:stretch>
            <a:fillRect/>
          </a:stretch>
        </p:blipFill>
        <p:spPr>
          <a:xfrm>
            <a:off x="6000750" y="3059442"/>
            <a:ext cx="5683250" cy="1830057"/>
          </a:xfrm>
          <a:prstGeom prst="rect">
            <a:avLst/>
          </a:prstGeom>
        </p:spPr>
      </p:pic>
    </p:spTree>
    <p:extLst>
      <p:ext uri="{BB962C8B-B14F-4D97-AF65-F5344CB8AC3E}">
        <p14:creationId xmlns:p14="http://schemas.microsoft.com/office/powerpoint/2010/main" val="3345632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三角形的光栅化</a:t>
            </a:r>
          </a:p>
        </p:txBody>
      </p:sp>
      <p:sp>
        <p:nvSpPr>
          <p:cNvPr id="4" name="矩形 3">
            <a:extLst>
              <a:ext uri="{FF2B5EF4-FFF2-40B4-BE49-F238E27FC236}">
                <a16:creationId xmlns:a16="http://schemas.microsoft.com/office/drawing/2014/main" id="{F9F542C7-79E7-D64D-9A91-59D4F2B64105}"/>
              </a:ext>
            </a:extLst>
          </p:cNvPr>
          <p:cNvSpPr/>
          <p:nvPr/>
        </p:nvSpPr>
        <p:spPr>
          <a:xfrm>
            <a:off x="1955800" y="3198166"/>
            <a:ext cx="1739900" cy="461665"/>
          </a:xfrm>
          <a:prstGeom prst="rect">
            <a:avLst/>
          </a:prstGeom>
        </p:spPr>
        <p:txBody>
          <a:bodyPr wrap="square">
            <a:spAutoFit/>
          </a:bodyPr>
          <a:lstStyle/>
          <a:p>
            <a:r>
              <a:rPr lang="zh-CN" altLang="en-US" sz="2400" dirty="0">
                <a:latin typeface="PingFangSC" panose="020B0400000000000000" pitchFamily="34" charset="-122"/>
                <a:ea typeface="PingFangSC" panose="020B0400000000000000" pitchFamily="34" charset="-122"/>
              </a:rPr>
              <a:t>三角形分类</a:t>
            </a:r>
          </a:p>
        </p:txBody>
      </p:sp>
      <p:pic>
        <p:nvPicPr>
          <p:cNvPr id="2" name="图片 1">
            <a:extLst>
              <a:ext uri="{FF2B5EF4-FFF2-40B4-BE49-F238E27FC236}">
                <a16:creationId xmlns:a16="http://schemas.microsoft.com/office/drawing/2014/main" id="{631A8CD5-84EE-8446-A4E5-504286AE4091}"/>
              </a:ext>
            </a:extLst>
          </p:cNvPr>
          <p:cNvPicPr>
            <a:picLocks noChangeAspect="1"/>
          </p:cNvPicPr>
          <p:nvPr/>
        </p:nvPicPr>
        <p:blipFill>
          <a:blip r:embed="rId3"/>
          <a:stretch>
            <a:fillRect/>
          </a:stretch>
        </p:blipFill>
        <p:spPr>
          <a:xfrm>
            <a:off x="4559300" y="1174749"/>
            <a:ext cx="6057900" cy="4508500"/>
          </a:xfrm>
          <a:prstGeom prst="rect">
            <a:avLst/>
          </a:prstGeom>
        </p:spPr>
      </p:pic>
    </p:spTree>
    <p:extLst>
      <p:ext uri="{BB962C8B-B14F-4D97-AF65-F5344CB8AC3E}">
        <p14:creationId xmlns:p14="http://schemas.microsoft.com/office/powerpoint/2010/main" val="2314264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三角形的光栅化</a:t>
            </a:r>
          </a:p>
        </p:txBody>
      </p:sp>
      <p:pic>
        <p:nvPicPr>
          <p:cNvPr id="2" name="图片 1">
            <a:extLst>
              <a:ext uri="{FF2B5EF4-FFF2-40B4-BE49-F238E27FC236}">
                <a16:creationId xmlns:a16="http://schemas.microsoft.com/office/drawing/2014/main" id="{631A8CD5-84EE-8446-A4E5-504286AE4091}"/>
              </a:ext>
            </a:extLst>
          </p:cNvPr>
          <p:cNvPicPr>
            <a:picLocks noChangeAspect="1"/>
          </p:cNvPicPr>
          <p:nvPr/>
        </p:nvPicPr>
        <p:blipFill>
          <a:blip r:embed="rId3"/>
          <a:stretch>
            <a:fillRect/>
          </a:stretch>
        </p:blipFill>
        <p:spPr>
          <a:xfrm>
            <a:off x="900074" y="2895599"/>
            <a:ext cx="2414626" cy="1797049"/>
          </a:xfrm>
          <a:prstGeom prst="rect">
            <a:avLst/>
          </a:prstGeom>
        </p:spPr>
      </p:pic>
      <p:sp>
        <p:nvSpPr>
          <p:cNvPr id="3" name="矩形 2">
            <a:extLst>
              <a:ext uri="{FF2B5EF4-FFF2-40B4-BE49-F238E27FC236}">
                <a16:creationId xmlns:a16="http://schemas.microsoft.com/office/drawing/2014/main" id="{799B0146-3934-E84F-BF3F-F5C6411C9FE0}"/>
              </a:ext>
            </a:extLst>
          </p:cNvPr>
          <p:cNvSpPr/>
          <p:nvPr/>
        </p:nvSpPr>
        <p:spPr>
          <a:xfrm>
            <a:off x="4597400" y="551604"/>
            <a:ext cx="6465926" cy="3416320"/>
          </a:xfrm>
          <a:prstGeom prst="rect">
            <a:avLst/>
          </a:prstGeom>
        </p:spPr>
        <p:txBody>
          <a:bodyPr wrap="square">
            <a:spAutoFit/>
          </a:bodyPr>
          <a:lstStyle/>
          <a:p>
            <a:r>
              <a:rPr lang="zh-CN" altLang="en-US" sz="2400" dirty="0">
                <a:latin typeface="PingFangSC" panose="020B0400000000000000" pitchFamily="34" charset="-122"/>
                <a:ea typeface="PingFangSC" panose="020B0400000000000000" pitchFamily="34" charset="-122"/>
              </a:rPr>
              <a:t>已知</a:t>
            </a:r>
            <a:r>
              <a:rPr lang="en" altLang="zh-CN" sz="2400" dirty="0">
                <a:latin typeface="PingFangSC" panose="020B0400000000000000" pitchFamily="34" charset="-122"/>
                <a:ea typeface="PingFangSC" panose="020B0400000000000000" pitchFamily="34" charset="-122"/>
              </a:rPr>
              <a:t>y</a:t>
            </a:r>
            <a:r>
              <a:rPr lang="zh-CN" altLang="en-US" sz="2400" dirty="0">
                <a:latin typeface="PingFangSC" panose="020B0400000000000000" pitchFamily="34" charset="-122"/>
                <a:ea typeface="PingFangSC" panose="020B0400000000000000" pitchFamily="34" charset="-122"/>
              </a:rPr>
              <a:t>的方向，那么就需要代入三角形边的直线方程求得</a:t>
            </a:r>
            <a:r>
              <a:rPr lang="en" altLang="zh-CN" sz="2400" dirty="0">
                <a:latin typeface="PingFangSC" panose="020B0400000000000000" pitchFamily="34" charset="-122"/>
                <a:ea typeface="PingFangSC" panose="020B0400000000000000" pitchFamily="34" charset="-122"/>
              </a:rPr>
              <a:t>x</a:t>
            </a:r>
            <a:r>
              <a:rPr lang="zh-CN" altLang="en-US" sz="2400" dirty="0">
                <a:latin typeface="PingFangSC" panose="020B0400000000000000" pitchFamily="34" charset="-122"/>
                <a:ea typeface="PingFangSC" panose="020B0400000000000000" pitchFamily="34" charset="-122"/>
              </a:rPr>
              <a:t>的坐标，然后在两个点之间画线。如果三角形是平顶的或者是平底的，那么我们只需要考虑两条边即可；如果是一般的三角形，就把三角形划分成一个平顶三角形和一个平底三角形，以上图为例，三角形</a:t>
            </a:r>
            <a:r>
              <a:rPr lang="en" altLang="zh-CN" sz="2400" dirty="0">
                <a:latin typeface="PingFangSC" panose="020B0400000000000000" pitchFamily="34" charset="-122"/>
                <a:ea typeface="PingFangSC" panose="020B0400000000000000" pitchFamily="34" charset="-122"/>
              </a:rPr>
              <a:t>GHI</a:t>
            </a:r>
            <a:r>
              <a:rPr lang="zh-CN" altLang="en" sz="2400" dirty="0">
                <a:latin typeface="PingFangSC" panose="020B0400000000000000" pitchFamily="34" charset="-122"/>
                <a:ea typeface="PingFangSC" panose="020B0400000000000000" pitchFamily="34" charset="-122"/>
              </a:rPr>
              <a:t>，</a:t>
            </a:r>
            <a:r>
              <a:rPr lang="zh-CN" altLang="en-US" sz="2400" dirty="0">
                <a:latin typeface="PingFangSC" panose="020B0400000000000000" pitchFamily="34" charset="-122"/>
                <a:ea typeface="PingFangSC" panose="020B0400000000000000" pitchFamily="34" charset="-122"/>
              </a:rPr>
              <a:t>以</a:t>
            </a:r>
            <a:r>
              <a:rPr lang="en" altLang="zh-CN" sz="2400" dirty="0">
                <a:latin typeface="PingFangSC" panose="020B0400000000000000" pitchFamily="34" charset="-122"/>
                <a:ea typeface="PingFangSC" panose="020B0400000000000000" pitchFamily="34" charset="-122"/>
              </a:rPr>
              <a:t>H</a:t>
            </a:r>
            <a:r>
              <a:rPr lang="zh-CN" altLang="en-US" sz="2400" dirty="0">
                <a:latin typeface="PingFangSC" panose="020B0400000000000000" pitchFamily="34" charset="-122"/>
                <a:ea typeface="PingFangSC" panose="020B0400000000000000" pitchFamily="34" charset="-122"/>
              </a:rPr>
              <a:t>的</a:t>
            </a:r>
            <a:r>
              <a:rPr lang="en" altLang="zh-CN" sz="2400" dirty="0">
                <a:latin typeface="PingFangSC" panose="020B0400000000000000" pitchFamily="34" charset="-122"/>
                <a:ea typeface="PingFangSC" panose="020B0400000000000000" pitchFamily="34" charset="-122"/>
              </a:rPr>
              <a:t>y</a:t>
            </a:r>
            <a:r>
              <a:rPr lang="zh-CN" altLang="en-US" sz="2400" dirty="0">
                <a:latin typeface="PingFangSC" panose="020B0400000000000000" pitchFamily="34" charset="-122"/>
                <a:ea typeface="PingFangSC" panose="020B0400000000000000" pitchFamily="34" charset="-122"/>
              </a:rPr>
              <a:t>值带入</a:t>
            </a:r>
            <a:r>
              <a:rPr lang="en" altLang="zh-CN" sz="2400" dirty="0">
                <a:latin typeface="PingFangSC" panose="020B0400000000000000" pitchFamily="34" charset="-122"/>
                <a:ea typeface="PingFangSC" panose="020B0400000000000000" pitchFamily="34" charset="-122"/>
              </a:rPr>
              <a:t>GI</a:t>
            </a:r>
            <a:r>
              <a:rPr lang="zh-CN" altLang="en-US" sz="2400" dirty="0">
                <a:latin typeface="PingFangSC" panose="020B0400000000000000" pitchFamily="34" charset="-122"/>
                <a:ea typeface="PingFangSC" panose="020B0400000000000000" pitchFamily="34" charset="-122"/>
              </a:rPr>
              <a:t>直线方程求得</a:t>
            </a:r>
            <a:r>
              <a:rPr lang="en" altLang="zh-CN" sz="2400" dirty="0">
                <a:latin typeface="PingFangSC" panose="020B0400000000000000" pitchFamily="34" charset="-122"/>
                <a:ea typeface="PingFangSC" panose="020B0400000000000000" pitchFamily="34" charset="-122"/>
              </a:rPr>
              <a:t>J</a:t>
            </a:r>
            <a:r>
              <a:rPr lang="zh-CN" altLang="en-US" sz="2400" dirty="0">
                <a:latin typeface="PingFangSC" panose="020B0400000000000000" pitchFamily="34" charset="-122"/>
                <a:ea typeface="PingFangSC" panose="020B0400000000000000" pitchFamily="34" charset="-122"/>
              </a:rPr>
              <a:t>的</a:t>
            </a:r>
            <a:r>
              <a:rPr lang="en" altLang="zh-CN" sz="2400" dirty="0">
                <a:latin typeface="PingFangSC" panose="020B0400000000000000" pitchFamily="34" charset="-122"/>
                <a:ea typeface="PingFangSC" panose="020B0400000000000000" pitchFamily="34" charset="-122"/>
              </a:rPr>
              <a:t>x</a:t>
            </a:r>
            <a:r>
              <a:rPr lang="zh-CN" altLang="en-US" sz="2400" dirty="0">
                <a:latin typeface="PingFangSC" panose="020B0400000000000000" pitchFamily="34" charset="-122"/>
                <a:ea typeface="PingFangSC" panose="020B0400000000000000" pitchFamily="34" charset="-122"/>
              </a:rPr>
              <a:t>坐标，生成</a:t>
            </a:r>
            <a:r>
              <a:rPr lang="en" altLang="zh-CN" sz="2400" dirty="0">
                <a:latin typeface="PingFangSC" panose="020B0400000000000000" pitchFamily="34" charset="-122"/>
                <a:ea typeface="PingFangSC" panose="020B0400000000000000" pitchFamily="34" charset="-122"/>
              </a:rPr>
              <a:t>GHJ</a:t>
            </a:r>
            <a:r>
              <a:rPr lang="zh-CN" altLang="en-US" sz="2400" dirty="0">
                <a:latin typeface="PingFangSC" panose="020B0400000000000000" pitchFamily="34" charset="-122"/>
                <a:ea typeface="PingFangSC" panose="020B0400000000000000" pitchFamily="34" charset="-122"/>
              </a:rPr>
              <a:t>和</a:t>
            </a:r>
            <a:r>
              <a:rPr lang="en" altLang="zh-CN" sz="2400" dirty="0">
                <a:latin typeface="PingFangSC" panose="020B0400000000000000" pitchFamily="34" charset="-122"/>
                <a:ea typeface="PingFangSC" panose="020B0400000000000000" pitchFamily="34" charset="-122"/>
              </a:rPr>
              <a:t>HJI</a:t>
            </a:r>
            <a:r>
              <a:rPr lang="zh-CN" altLang="en-US" sz="2400" dirty="0">
                <a:latin typeface="PingFangSC" panose="020B0400000000000000" pitchFamily="34" charset="-122"/>
                <a:ea typeface="PingFangSC" panose="020B0400000000000000" pitchFamily="34" charset="-122"/>
              </a:rPr>
              <a:t>两个三角形，这两个三角形就可以按照平顶和平底的方式进行光栅化了。</a:t>
            </a:r>
          </a:p>
        </p:txBody>
      </p:sp>
      <p:pic>
        <p:nvPicPr>
          <p:cNvPr id="4" name="图片 3">
            <a:extLst>
              <a:ext uri="{FF2B5EF4-FFF2-40B4-BE49-F238E27FC236}">
                <a16:creationId xmlns:a16="http://schemas.microsoft.com/office/drawing/2014/main" id="{1AF12BE1-553E-9949-ACBA-89EB5E6B447A}"/>
              </a:ext>
            </a:extLst>
          </p:cNvPr>
          <p:cNvPicPr>
            <a:picLocks noChangeAspect="1"/>
          </p:cNvPicPr>
          <p:nvPr/>
        </p:nvPicPr>
        <p:blipFill>
          <a:blip r:embed="rId4"/>
          <a:stretch>
            <a:fillRect/>
          </a:stretch>
        </p:blipFill>
        <p:spPr>
          <a:xfrm>
            <a:off x="4709744" y="4289423"/>
            <a:ext cx="6241237" cy="2154483"/>
          </a:xfrm>
          <a:prstGeom prst="rect">
            <a:avLst/>
          </a:prstGeom>
        </p:spPr>
      </p:pic>
    </p:spTree>
    <p:extLst>
      <p:ext uri="{BB962C8B-B14F-4D97-AF65-F5344CB8AC3E}">
        <p14:creationId xmlns:p14="http://schemas.microsoft.com/office/powerpoint/2010/main" val="1864028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4C9E0211-2E16-9149-AD99-61A91BA7CCA2}"/>
              </a:ext>
            </a:extLst>
          </p:cNvPr>
          <p:cNvSpPr txBox="1"/>
          <p:nvPr/>
        </p:nvSpPr>
        <p:spPr>
          <a:xfrm>
            <a:off x="2918289" y="1988927"/>
            <a:ext cx="6355422" cy="1323439"/>
          </a:xfrm>
          <a:prstGeom prst="rect">
            <a:avLst/>
          </a:prstGeom>
          <a:noFill/>
        </p:spPr>
        <p:txBody>
          <a:bodyPr wrap="square" rtlCol="0">
            <a:spAutoFit/>
          </a:bodyPr>
          <a:lstStyle/>
          <a:p>
            <a:r>
              <a:rPr kumimoji="1" lang="zh-CN" altLang="en-US" sz="8000" dirty="0">
                <a:latin typeface="PMingLiU" panose="02020500000000000000" pitchFamily="18" charset="-120"/>
                <a:ea typeface="PMingLiU" panose="02020500000000000000" pitchFamily="18" charset="-120"/>
              </a:rPr>
              <a:t>软光栅渲染器</a:t>
            </a:r>
          </a:p>
        </p:txBody>
      </p:sp>
      <mc:AlternateContent xmlns:mc="http://schemas.openxmlformats.org/markup-compatibility/2006" xmlns:am3d="http://schemas.microsoft.com/office/drawing/2017/model3d">
        <mc:Choice Requires="am3d">
          <p:graphicFrame>
            <p:nvGraphicFramePr>
              <p:cNvPr id="5" name="3D 模型 4">
                <a:extLst>
                  <a:ext uri="{FF2B5EF4-FFF2-40B4-BE49-F238E27FC236}">
                    <a16:creationId xmlns:a16="http://schemas.microsoft.com/office/drawing/2014/main" id="{B336D771-3981-9A48-870F-41B017F055AB}"/>
                  </a:ext>
                </a:extLst>
              </p:cNvPr>
              <p:cNvGraphicFramePr>
                <a:graphicFrameLocks noChangeAspect="1"/>
              </p:cNvGraphicFramePr>
              <p:nvPr>
                <p:extLst>
                  <p:ext uri="{D42A27DB-BD31-4B8C-83A1-F6EECF244321}">
                    <p14:modId xmlns:p14="http://schemas.microsoft.com/office/powerpoint/2010/main" val="2390484804"/>
                  </p:ext>
                </p:extLst>
              </p:nvPr>
            </p:nvGraphicFramePr>
            <p:xfrm rot="16751709">
              <a:off x="-5116777" y="1736926"/>
              <a:ext cx="6113517" cy="3627524"/>
            </p:xfrm>
            <a:graphic>
              <a:graphicData uri="http://schemas.microsoft.com/office/drawing/2017/model3d">
                <am3d:model3d r:embed="rId2">
                  <am3d:spPr>
                    <a:xfrm rot="16751709">
                      <a:off x="0" y="0"/>
                      <a:ext cx="6113517" cy="3627524"/>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4786047" ay="-130000" az="709658"/>
                    <am3d:postTrans dx="0" dy="0" dz="0"/>
                  </am3d:trans>
                  <am3d:raster rName="Office3DRenderer" rVer="16.0.8326">
                    <am3d:blip r:embed="rId3"/>
                  </am3d:raster>
                  <am3d:objViewport viewportSz="92336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模型 4">
                <a:extLst>
                  <a:ext uri="{FF2B5EF4-FFF2-40B4-BE49-F238E27FC236}">
                    <a16:creationId xmlns:a16="http://schemas.microsoft.com/office/drawing/2014/main" id="{B336D771-3981-9A48-870F-41B017F055AB}"/>
                  </a:ext>
                </a:extLst>
              </p:cNvPr>
              <p:cNvPicPr>
                <a:picLocks noGrp="1" noRot="1" noChangeAspect="1" noMove="1" noResize="1" noEditPoints="1" noAdjustHandles="1" noChangeArrowheads="1" noChangeShapeType="1" noCrop="1"/>
              </p:cNvPicPr>
              <p:nvPr/>
            </p:nvPicPr>
            <p:blipFill>
              <a:blip r:embed="rId4"/>
              <a:stretch>
                <a:fillRect/>
              </a:stretch>
            </p:blipFill>
            <p:spPr>
              <a:xfrm rot="16751709">
                <a:off x="-5116777" y="1736926"/>
                <a:ext cx="6113517" cy="362752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4A81EC7B-7B8F-7449-B89A-BA616C33A52B}"/>
                  </a:ext>
                </a:extLst>
              </p:cNvPr>
              <p:cNvGraphicFramePr>
                <a:graphicFrameLocks noChangeAspect="1"/>
              </p:cNvGraphicFramePr>
              <p:nvPr>
                <p:extLst>
                  <p:ext uri="{D42A27DB-BD31-4B8C-83A1-F6EECF244321}">
                    <p14:modId xmlns:p14="http://schemas.microsoft.com/office/powerpoint/2010/main" val="1238017574"/>
                  </p:ext>
                </p:extLst>
              </p:nvPr>
            </p:nvGraphicFramePr>
            <p:xfrm rot="16751709">
              <a:off x="5741578" y="-1452497"/>
              <a:ext cx="1828931" cy="936768"/>
            </p:xfrm>
            <a:graphic>
              <a:graphicData uri="http://schemas.microsoft.com/office/drawing/2017/model3d">
                <am3d:model3d r:embed="rId2">
                  <am3d:spPr>
                    <a:xfrm rot="16751709">
                      <a:off x="0" y="0"/>
                      <a:ext cx="1828931" cy="93676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5"/>
                  </am3d:raster>
                  <am3d:objViewport viewportSz="2542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4A81EC7B-7B8F-7449-B89A-BA616C33A52B}"/>
                  </a:ext>
                </a:extLst>
              </p:cNvPr>
              <p:cNvPicPr>
                <a:picLocks noGrp="1" noRot="1" noChangeAspect="1" noMove="1" noResize="1" noEditPoints="1" noAdjustHandles="1" noChangeArrowheads="1" noChangeShapeType="1" noCrop="1"/>
              </p:cNvPicPr>
              <p:nvPr/>
            </p:nvPicPr>
            <p:blipFill>
              <a:blip r:embed="rId6"/>
              <a:stretch>
                <a:fillRect/>
              </a:stretch>
            </p:blipFill>
            <p:spPr>
              <a:xfrm rot="16751709">
                <a:off x="5741578" y="-1452497"/>
                <a:ext cx="1828931" cy="93676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2" name="3D 模型 11">
                <a:extLst>
                  <a:ext uri="{FF2B5EF4-FFF2-40B4-BE49-F238E27FC236}">
                    <a16:creationId xmlns:a16="http://schemas.microsoft.com/office/drawing/2014/main" id="{2C8BB634-E258-1A4C-BA4A-6BBCC8DED1EA}"/>
                  </a:ext>
                </a:extLst>
              </p:cNvPr>
              <p:cNvGraphicFramePr>
                <a:graphicFrameLocks noChangeAspect="1"/>
              </p:cNvGraphicFramePr>
              <p:nvPr>
                <p:extLst>
                  <p:ext uri="{D42A27DB-BD31-4B8C-83A1-F6EECF244321}">
                    <p14:modId xmlns:p14="http://schemas.microsoft.com/office/powerpoint/2010/main" val="911985023"/>
                  </p:ext>
                </p:extLst>
              </p:nvPr>
            </p:nvGraphicFramePr>
            <p:xfrm rot="16615140">
              <a:off x="-3215472" y="4858075"/>
              <a:ext cx="3688551" cy="1178816"/>
            </p:xfrm>
            <a:graphic>
              <a:graphicData uri="http://schemas.microsoft.com/office/drawing/2017/model3d">
                <am3d:model3d r:embed="rId2">
                  <am3d:spPr>
                    <a:xfrm rot="16615140">
                      <a:off x="0" y="0"/>
                      <a:ext cx="3688551" cy="1178816"/>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542288" ay="17521" az="420919"/>
                    <am3d:postTrans dx="0" dy="0" dz="0"/>
                  </am3d:trans>
                  <am3d:raster rName="Office3DRenderer" rVer="16.0.8326">
                    <am3d:blip r:embed="rId7"/>
                  </am3d:raster>
                  <am3d:objViewport viewportSz="4499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模型 11">
                <a:extLst>
                  <a:ext uri="{FF2B5EF4-FFF2-40B4-BE49-F238E27FC236}">
                    <a16:creationId xmlns:a16="http://schemas.microsoft.com/office/drawing/2014/main" id="{2C8BB634-E258-1A4C-BA4A-6BBCC8DED1EA}"/>
                  </a:ext>
                </a:extLst>
              </p:cNvPr>
              <p:cNvPicPr>
                <a:picLocks noGrp="1" noRot="1" noChangeAspect="1" noMove="1" noResize="1" noEditPoints="1" noAdjustHandles="1" noChangeArrowheads="1" noChangeShapeType="1" noCrop="1"/>
              </p:cNvPicPr>
              <p:nvPr/>
            </p:nvPicPr>
            <p:blipFill>
              <a:blip r:embed="rId9"/>
              <a:stretch>
                <a:fillRect/>
              </a:stretch>
            </p:blipFill>
            <p:spPr>
              <a:xfrm rot="16615140">
                <a:off x="-3215472" y="4858075"/>
                <a:ext cx="3688551" cy="117881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3" name="3D 模型 12">
                <a:extLst>
                  <a:ext uri="{FF2B5EF4-FFF2-40B4-BE49-F238E27FC236}">
                    <a16:creationId xmlns:a16="http://schemas.microsoft.com/office/drawing/2014/main" id="{CFF83A08-3C78-7048-BA70-DFA10CEF29BD}"/>
                  </a:ext>
                </a:extLst>
              </p:cNvPr>
              <p:cNvGraphicFramePr>
                <a:graphicFrameLocks noChangeAspect="1"/>
              </p:cNvGraphicFramePr>
              <p:nvPr>
                <p:extLst>
                  <p:ext uri="{D42A27DB-BD31-4B8C-83A1-F6EECF244321}">
                    <p14:modId xmlns:p14="http://schemas.microsoft.com/office/powerpoint/2010/main" val="2383549771"/>
                  </p:ext>
                </p:extLst>
              </p:nvPr>
            </p:nvGraphicFramePr>
            <p:xfrm rot="16200000">
              <a:off x="514063" y="-1974236"/>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模型 12">
                <a:extLst>
                  <a:ext uri="{FF2B5EF4-FFF2-40B4-BE49-F238E27FC236}">
                    <a16:creationId xmlns:a16="http://schemas.microsoft.com/office/drawing/2014/main" id="{CFF83A08-3C78-7048-BA70-DFA10CEF29BD}"/>
                  </a:ext>
                </a:extLst>
              </p:cNvPr>
              <p:cNvPicPr>
                <a:picLocks noGrp="1" noRot="1" noChangeAspect="1" noMove="1" noResize="1" noEditPoints="1" noAdjustHandles="1" noChangeArrowheads="1" noChangeShapeType="1" noCrop="1"/>
              </p:cNvPicPr>
              <p:nvPr/>
            </p:nvPicPr>
            <p:blipFill>
              <a:blip r:embed="rId11"/>
              <a:stretch>
                <a:fillRect/>
              </a:stretch>
            </p:blipFill>
            <p:spPr>
              <a:xfrm rot="16200000">
                <a:off x="514063" y="-1974236"/>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4" name="3D 模型 13">
                <a:extLst>
                  <a:ext uri="{FF2B5EF4-FFF2-40B4-BE49-F238E27FC236}">
                    <a16:creationId xmlns:a16="http://schemas.microsoft.com/office/drawing/2014/main" id="{80649EE9-3133-4143-BFF3-E94358BAE42C}"/>
                  </a:ext>
                </a:extLst>
              </p:cNvPr>
              <p:cNvGraphicFramePr>
                <a:graphicFrameLocks noChangeAspect="1"/>
              </p:cNvGraphicFramePr>
              <p:nvPr>
                <p:extLst>
                  <p:ext uri="{D42A27DB-BD31-4B8C-83A1-F6EECF244321}">
                    <p14:modId xmlns:p14="http://schemas.microsoft.com/office/powerpoint/2010/main" val="4225755116"/>
                  </p:ext>
                </p:extLst>
              </p:nvPr>
            </p:nvGraphicFramePr>
            <p:xfrm rot="20293251">
              <a:off x="12206589" y="1670675"/>
              <a:ext cx="1981080" cy="3535467"/>
            </p:xfrm>
            <a:graphic>
              <a:graphicData uri="http://schemas.microsoft.com/office/drawing/2017/model3d">
                <am3d:model3d r:embed="rId2">
                  <am3d:spPr>
                    <a:xfrm rot="20293251">
                      <a:off x="0" y="0"/>
                      <a:ext cx="1981080" cy="3535467"/>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674801" ay="-663248" az="4039651"/>
                    <am3d:postTrans dx="0" dy="0" dz="0"/>
                  </am3d:trans>
                  <am3d:raster rName="Office3DRenderer" rVer="16.0.8326">
                    <am3d:blip r:embed="rId12"/>
                  </am3d:raster>
                  <am3d:objViewport viewportSz="43826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4" name="3D 模型 13">
                <a:extLst>
                  <a:ext uri="{FF2B5EF4-FFF2-40B4-BE49-F238E27FC236}">
                    <a16:creationId xmlns:a16="http://schemas.microsoft.com/office/drawing/2014/main" id="{80649EE9-3133-4143-BFF3-E94358BAE42C}"/>
                  </a:ext>
                </a:extLst>
              </p:cNvPr>
              <p:cNvPicPr>
                <a:picLocks noGrp="1" noRot="1" noChangeAspect="1" noMove="1" noResize="1" noEditPoints="1" noAdjustHandles="1" noChangeArrowheads="1" noChangeShapeType="1" noCrop="1"/>
              </p:cNvPicPr>
              <p:nvPr/>
            </p:nvPicPr>
            <p:blipFill>
              <a:blip r:embed="rId13"/>
              <a:stretch>
                <a:fillRect/>
              </a:stretch>
            </p:blipFill>
            <p:spPr>
              <a:xfrm rot="20293251">
                <a:off x="12206589" y="1670675"/>
                <a:ext cx="1981080" cy="353546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5" name="3D 模型 14">
                <a:extLst>
                  <a:ext uri="{FF2B5EF4-FFF2-40B4-BE49-F238E27FC236}">
                    <a16:creationId xmlns:a16="http://schemas.microsoft.com/office/drawing/2014/main" id="{941191C9-1616-AF4E-B7CB-D0F3371CF2CD}"/>
                  </a:ext>
                </a:extLst>
              </p:cNvPr>
              <p:cNvGraphicFramePr>
                <a:graphicFrameLocks noChangeAspect="1"/>
              </p:cNvGraphicFramePr>
              <p:nvPr>
                <p:extLst>
                  <p:ext uri="{D42A27DB-BD31-4B8C-83A1-F6EECF244321}">
                    <p14:modId xmlns:p14="http://schemas.microsoft.com/office/powerpoint/2010/main" val="1650385899"/>
                  </p:ext>
                </p:extLst>
              </p:nvPr>
            </p:nvGraphicFramePr>
            <p:xfrm rot="16831368">
              <a:off x="-3115581" y="889875"/>
              <a:ext cx="3488772" cy="1196390"/>
            </p:xfrm>
            <a:graphic>
              <a:graphicData uri="http://schemas.microsoft.com/office/drawing/2017/model3d">
                <am3d:model3d r:embed="rId2">
                  <am3d:spPr>
                    <a:xfrm rot="16831368">
                      <a:off x="0" y="0"/>
                      <a:ext cx="3488772" cy="1196390"/>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410628" ay="1757" az="560085"/>
                    <am3d:postTrans dx="0" dy="0" dz="0"/>
                  </am3d:trans>
                  <am3d:raster rName="Office3DRenderer" rVer="16.0.8326">
                    <am3d:blip r:embed="rId14"/>
                  </am3d:raster>
                  <am3d:objViewport viewportSz="43086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 name="3D 模型 14">
                <a:extLst>
                  <a:ext uri="{FF2B5EF4-FFF2-40B4-BE49-F238E27FC236}">
                    <a16:creationId xmlns:a16="http://schemas.microsoft.com/office/drawing/2014/main" id="{941191C9-1616-AF4E-B7CB-D0F3371CF2CD}"/>
                  </a:ext>
                </a:extLst>
              </p:cNvPr>
              <p:cNvPicPr>
                <a:picLocks noGrp="1" noRot="1" noChangeAspect="1" noMove="1" noResize="1" noEditPoints="1" noAdjustHandles="1" noChangeArrowheads="1" noChangeShapeType="1" noCrop="1"/>
              </p:cNvPicPr>
              <p:nvPr/>
            </p:nvPicPr>
            <p:blipFill>
              <a:blip r:embed="rId15"/>
              <a:stretch>
                <a:fillRect/>
              </a:stretch>
            </p:blipFill>
            <p:spPr>
              <a:xfrm rot="16831368">
                <a:off x="-3115581" y="889875"/>
                <a:ext cx="3488772" cy="119639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6" name="3D 模型 15">
                <a:extLst>
                  <a:ext uri="{FF2B5EF4-FFF2-40B4-BE49-F238E27FC236}">
                    <a16:creationId xmlns:a16="http://schemas.microsoft.com/office/drawing/2014/main" id="{E7967F58-D706-8A44-BE35-18F407DCA2F0}"/>
                  </a:ext>
                </a:extLst>
              </p:cNvPr>
              <p:cNvGraphicFramePr>
                <a:graphicFrameLocks noChangeAspect="1"/>
              </p:cNvGraphicFramePr>
              <p:nvPr>
                <p:extLst>
                  <p:ext uri="{D42A27DB-BD31-4B8C-83A1-F6EECF244321}">
                    <p14:modId xmlns:p14="http://schemas.microsoft.com/office/powerpoint/2010/main" val="2515070695"/>
                  </p:ext>
                </p:extLst>
              </p:nvPr>
            </p:nvGraphicFramePr>
            <p:xfrm rot="16200000">
              <a:off x="9363896" y="7036482"/>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1"/>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6" name="3D 模型 15">
                <a:extLst>
                  <a:ext uri="{FF2B5EF4-FFF2-40B4-BE49-F238E27FC236}">
                    <a16:creationId xmlns:a16="http://schemas.microsoft.com/office/drawing/2014/main" id="{E7967F58-D706-8A44-BE35-18F407DCA2F0}"/>
                  </a:ext>
                </a:extLst>
              </p:cNvPr>
              <p:cNvPicPr>
                <a:picLocks noGrp="1" noRot="1" noChangeAspect="1" noMove="1" noResize="1" noEditPoints="1" noAdjustHandles="1" noChangeArrowheads="1" noChangeShapeType="1" noCrop="1"/>
              </p:cNvPicPr>
              <p:nvPr/>
            </p:nvPicPr>
            <p:blipFill>
              <a:blip r:embed="rId11"/>
              <a:stretch>
                <a:fillRect/>
              </a:stretch>
            </p:blipFill>
            <p:spPr>
              <a:xfrm rot="16200000">
                <a:off x="9363896" y="7036482"/>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7" name="3D 模型 16">
                <a:extLst>
                  <a:ext uri="{FF2B5EF4-FFF2-40B4-BE49-F238E27FC236}">
                    <a16:creationId xmlns:a16="http://schemas.microsoft.com/office/drawing/2014/main" id="{4406D8C3-D026-4941-960D-C6F3A04F7729}"/>
                  </a:ext>
                </a:extLst>
              </p:cNvPr>
              <p:cNvGraphicFramePr>
                <a:graphicFrameLocks noChangeAspect="1"/>
              </p:cNvGraphicFramePr>
              <p:nvPr>
                <p:extLst>
                  <p:ext uri="{D42A27DB-BD31-4B8C-83A1-F6EECF244321}">
                    <p14:modId xmlns:p14="http://schemas.microsoft.com/office/powerpoint/2010/main" val="1875832372"/>
                  </p:ext>
                </p:extLst>
              </p:nvPr>
            </p:nvGraphicFramePr>
            <p:xfrm rot="16200000">
              <a:off x="2786962" y="7157399"/>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1"/>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模型 16">
                <a:extLst>
                  <a:ext uri="{FF2B5EF4-FFF2-40B4-BE49-F238E27FC236}">
                    <a16:creationId xmlns:a16="http://schemas.microsoft.com/office/drawing/2014/main" id="{4406D8C3-D026-4941-960D-C6F3A04F7729}"/>
                  </a:ext>
                </a:extLst>
              </p:cNvPr>
              <p:cNvPicPr>
                <a:picLocks noGrp="1" noRot="1" noChangeAspect="1" noMove="1" noResize="1" noEditPoints="1" noAdjustHandles="1" noChangeArrowheads="1" noChangeShapeType="1" noCrop="1"/>
              </p:cNvPicPr>
              <p:nvPr/>
            </p:nvPicPr>
            <p:blipFill>
              <a:blip r:embed="rId11"/>
              <a:stretch>
                <a:fillRect/>
              </a:stretch>
            </p:blipFill>
            <p:spPr>
              <a:xfrm rot="16200000">
                <a:off x="2786962" y="7157399"/>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8" name="3D 模型 17">
                <a:extLst>
                  <a:ext uri="{FF2B5EF4-FFF2-40B4-BE49-F238E27FC236}">
                    <a16:creationId xmlns:a16="http://schemas.microsoft.com/office/drawing/2014/main" id="{40E99D60-6C1F-644D-89A4-CC41C29A49D4}"/>
                  </a:ext>
                </a:extLst>
              </p:cNvPr>
              <p:cNvGraphicFramePr>
                <a:graphicFrameLocks noChangeAspect="1"/>
              </p:cNvGraphicFramePr>
              <p:nvPr>
                <p:extLst>
                  <p:ext uri="{D42A27DB-BD31-4B8C-83A1-F6EECF244321}">
                    <p14:modId xmlns:p14="http://schemas.microsoft.com/office/powerpoint/2010/main" val="2022783279"/>
                  </p:ext>
                </p:extLst>
              </p:nvPr>
            </p:nvGraphicFramePr>
            <p:xfrm rot="5400000">
              <a:off x="12268996" y="-1961537"/>
              <a:ext cx="977727" cy="2272896"/>
            </p:xfrm>
            <a:graphic>
              <a:graphicData uri="http://schemas.microsoft.com/office/drawing/2017/model3d">
                <am3d:model3d r:embed="rId2">
                  <am3d:spPr>
                    <a:xfrm rot="5400000">
                      <a:off x="0" y="0"/>
                      <a:ext cx="977727" cy="2272896"/>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40881" ay="-4728809" az="-5543591"/>
                    <am3d:postTrans dx="0" dy="0" dz="0"/>
                  </am3d:trans>
                  <am3d:raster rName="Office3DRenderer" rVer="16.0.8326">
                    <am3d:blip r:embed="rId16"/>
                  </am3d:raster>
                  <am3d:objViewport viewportSz="33141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8" name="3D 模型 17">
                <a:extLst>
                  <a:ext uri="{FF2B5EF4-FFF2-40B4-BE49-F238E27FC236}">
                    <a16:creationId xmlns:a16="http://schemas.microsoft.com/office/drawing/2014/main" id="{40E99D60-6C1F-644D-89A4-CC41C29A49D4}"/>
                  </a:ext>
                </a:extLst>
              </p:cNvPr>
              <p:cNvPicPr>
                <a:picLocks noGrp="1" noRot="1" noChangeAspect="1" noMove="1" noResize="1" noEditPoints="1" noAdjustHandles="1" noChangeArrowheads="1" noChangeShapeType="1" noCrop="1"/>
              </p:cNvPicPr>
              <p:nvPr/>
            </p:nvPicPr>
            <p:blipFill>
              <a:blip r:embed="rId17"/>
              <a:stretch>
                <a:fillRect/>
              </a:stretch>
            </p:blipFill>
            <p:spPr>
              <a:xfrm rot="5400000">
                <a:off x="12268996" y="-1961537"/>
                <a:ext cx="977727" cy="2272896"/>
              </a:xfrm>
              <a:prstGeom prst="rect">
                <a:avLst/>
              </a:prstGeom>
            </p:spPr>
          </p:pic>
        </mc:Fallback>
      </mc:AlternateContent>
      <p:sp>
        <p:nvSpPr>
          <p:cNvPr id="2" name="文本框 1">
            <a:extLst>
              <a:ext uri="{FF2B5EF4-FFF2-40B4-BE49-F238E27FC236}">
                <a16:creationId xmlns:a16="http://schemas.microsoft.com/office/drawing/2014/main" id="{EA71A93A-C37D-3643-B634-0CDB944F4F1A}"/>
              </a:ext>
            </a:extLst>
          </p:cNvPr>
          <p:cNvSpPr txBox="1"/>
          <p:nvPr/>
        </p:nvSpPr>
        <p:spPr>
          <a:xfrm>
            <a:off x="5010310" y="4964859"/>
            <a:ext cx="2171378" cy="923330"/>
          </a:xfrm>
          <a:prstGeom prst="rect">
            <a:avLst/>
          </a:prstGeom>
          <a:noFill/>
        </p:spPr>
        <p:txBody>
          <a:bodyPr wrap="square" rtlCol="0">
            <a:spAutoFit/>
          </a:bodyPr>
          <a:lstStyle/>
          <a:p>
            <a:pPr algn="ctr"/>
            <a:r>
              <a:rPr kumimoji="1" lang="en-US" altLang="zh-CN" dirty="0">
                <a:latin typeface="Kaiti SC" panose="02010600040101010101" pitchFamily="2" charset="-122"/>
                <a:ea typeface="Kaiti SC" panose="02010600040101010101" pitchFamily="2" charset="-122"/>
              </a:rPr>
              <a:t>1754060</a:t>
            </a:r>
            <a:r>
              <a:rPr kumimoji="1" lang="zh-CN" altLang="en-US" dirty="0">
                <a:latin typeface="Kaiti SC" panose="02010600040101010101" pitchFamily="2" charset="-122"/>
                <a:ea typeface="Kaiti SC" panose="02010600040101010101" pitchFamily="2" charset="-122"/>
              </a:rPr>
              <a:t> 张喆</a:t>
            </a:r>
            <a:endParaRPr kumimoji="1" lang="en-US" altLang="zh-CN" dirty="0">
              <a:latin typeface="Kaiti SC" panose="02010600040101010101" pitchFamily="2" charset="-122"/>
              <a:ea typeface="Kaiti SC" panose="02010600040101010101" pitchFamily="2" charset="-122"/>
            </a:endParaRPr>
          </a:p>
          <a:p>
            <a:pPr algn="ctr"/>
            <a:r>
              <a:rPr kumimoji="1" lang="en-US" altLang="zh-CN" dirty="0">
                <a:latin typeface="Kaiti SC" panose="02010600040101010101" pitchFamily="2" charset="-122"/>
                <a:ea typeface="Kaiti SC" panose="02010600040101010101" pitchFamily="2" charset="-122"/>
              </a:rPr>
              <a:t>1753188 </a:t>
            </a:r>
            <a:r>
              <a:rPr kumimoji="1" lang="zh-CN" altLang="en-US" dirty="0">
                <a:latin typeface="Kaiti SC" panose="02010600040101010101" pitchFamily="2" charset="-122"/>
                <a:ea typeface="Kaiti SC" panose="02010600040101010101" pitchFamily="2" charset="-122"/>
              </a:rPr>
              <a:t>陈开昕 </a:t>
            </a:r>
            <a:endParaRPr kumimoji="1" lang="en-US" altLang="zh-CN" dirty="0">
              <a:latin typeface="Kaiti SC" panose="02010600040101010101" pitchFamily="2" charset="-122"/>
              <a:ea typeface="Kaiti SC" panose="02010600040101010101" pitchFamily="2" charset="-122"/>
            </a:endParaRPr>
          </a:p>
          <a:p>
            <a:pPr algn="ctr"/>
            <a:r>
              <a:rPr kumimoji="1" lang="en-US" altLang="zh-CN" dirty="0">
                <a:latin typeface="Kaiti SC" panose="02010600040101010101" pitchFamily="2" charset="-122"/>
                <a:ea typeface="Kaiti SC" panose="02010600040101010101" pitchFamily="2" charset="-122"/>
              </a:rPr>
              <a:t>1652699 </a:t>
            </a:r>
            <a:r>
              <a:rPr kumimoji="1" lang="zh-CN" altLang="en-US" dirty="0">
                <a:latin typeface="Kaiti SC" panose="02010600040101010101" pitchFamily="2" charset="-122"/>
                <a:ea typeface="Kaiti SC" panose="02010600040101010101" pitchFamily="2" charset="-122"/>
              </a:rPr>
              <a:t>林磊 </a:t>
            </a:r>
          </a:p>
        </p:txBody>
      </p:sp>
      <p:sp>
        <p:nvSpPr>
          <p:cNvPr id="19" name="文本框 18">
            <a:extLst>
              <a:ext uri="{FF2B5EF4-FFF2-40B4-BE49-F238E27FC236}">
                <a16:creationId xmlns:a16="http://schemas.microsoft.com/office/drawing/2014/main" id="{5B1742BF-AEE5-A74A-99FF-CCA370E0689F}"/>
              </a:ext>
            </a:extLst>
          </p:cNvPr>
          <p:cNvSpPr txBox="1"/>
          <p:nvPr/>
        </p:nvSpPr>
        <p:spPr>
          <a:xfrm>
            <a:off x="4173735" y="3099694"/>
            <a:ext cx="3844529" cy="923330"/>
          </a:xfrm>
          <a:prstGeom prst="rect">
            <a:avLst/>
          </a:prstGeom>
          <a:noFill/>
        </p:spPr>
        <p:txBody>
          <a:bodyPr wrap="square" rtlCol="0">
            <a:spAutoFit/>
          </a:bodyPr>
          <a:lstStyle/>
          <a:p>
            <a:r>
              <a:rPr kumimoji="1" lang="en-US" altLang="zh-CN" sz="5400" dirty="0">
                <a:latin typeface="PMingLiU" panose="02020500000000000000" pitchFamily="18" charset="-120"/>
                <a:ea typeface="PMingLiU" panose="02020500000000000000" pitchFamily="18" charset="-120"/>
              </a:rPr>
              <a:t>Soft</a:t>
            </a:r>
            <a:r>
              <a:rPr kumimoji="1" lang="zh-CN" altLang="en-US" sz="5400" dirty="0">
                <a:latin typeface="PMingLiU" panose="02020500000000000000" pitchFamily="18" charset="-120"/>
                <a:ea typeface="PMingLiU" panose="02020500000000000000" pitchFamily="18" charset="-120"/>
              </a:rPr>
              <a:t> </a:t>
            </a:r>
            <a:r>
              <a:rPr kumimoji="1" lang="en-US" altLang="zh-CN" sz="5400" dirty="0">
                <a:latin typeface="PMingLiU" panose="02020500000000000000" pitchFamily="18" charset="-120"/>
                <a:ea typeface="PMingLiU" panose="02020500000000000000" pitchFamily="18" charset="-120"/>
              </a:rPr>
              <a:t>Renderer</a:t>
            </a:r>
            <a:endParaRPr kumimoji="1" lang="zh-CN" altLang="en-US" sz="5400" dirty="0">
              <a:latin typeface="PMingLiU" panose="02020500000000000000" pitchFamily="18" charset="-120"/>
              <a:ea typeface="PMingLiU" panose="02020500000000000000" pitchFamily="18" charset="-120"/>
            </a:endParaRPr>
          </a:p>
        </p:txBody>
      </p:sp>
      <p:sp>
        <p:nvSpPr>
          <p:cNvPr id="20" name="文本框 19">
            <a:extLst>
              <a:ext uri="{FF2B5EF4-FFF2-40B4-BE49-F238E27FC236}">
                <a16:creationId xmlns:a16="http://schemas.microsoft.com/office/drawing/2014/main" id="{F20F92A9-C1D1-394F-B14B-3B425AEF4B66}"/>
              </a:ext>
            </a:extLst>
          </p:cNvPr>
          <p:cNvSpPr txBox="1"/>
          <p:nvPr/>
        </p:nvSpPr>
        <p:spPr>
          <a:xfrm>
            <a:off x="9273599" y="5809412"/>
            <a:ext cx="2962886" cy="923330"/>
          </a:xfrm>
          <a:prstGeom prst="rect">
            <a:avLst/>
          </a:prstGeom>
          <a:noFill/>
        </p:spPr>
        <p:txBody>
          <a:bodyPr wrap="square" rtlCol="0">
            <a:spAutoFit/>
          </a:bodyPr>
          <a:lstStyle/>
          <a:p>
            <a:pPr algn="ctr"/>
            <a:r>
              <a:rPr kumimoji="1" lang="en-US" altLang="zh-CN" dirty="0" err="1">
                <a:latin typeface="Stencil" pitchFamily="82" charset="0"/>
                <a:ea typeface="Gungsuh" panose="02030600000101010101" pitchFamily="18" charset="-127"/>
              </a:rPr>
              <a:t>doubleZ</a:t>
            </a:r>
            <a:endParaRPr kumimoji="1" lang="en-US" altLang="zh-CN" dirty="0">
              <a:latin typeface="Stencil" pitchFamily="82" charset="0"/>
              <a:ea typeface="Gungsuh" panose="02030600000101010101" pitchFamily="18" charset="-127"/>
            </a:endParaRPr>
          </a:p>
          <a:p>
            <a:pPr algn="ctr"/>
            <a:r>
              <a:rPr kumimoji="1" lang="en-US" altLang="zh-CN" dirty="0">
                <a:latin typeface="Stencil" pitchFamily="82" charset="0"/>
                <a:ea typeface="Gungsuh" panose="02030600000101010101" pitchFamily="18" charset="-127"/>
              </a:rPr>
              <a:t>Tongji University</a:t>
            </a:r>
          </a:p>
          <a:p>
            <a:pPr algn="ctr"/>
            <a:r>
              <a:rPr kumimoji="1" lang="en-US" altLang="zh-CN" dirty="0">
                <a:latin typeface="Stencil" pitchFamily="82" charset="0"/>
                <a:ea typeface="Gungsuh" panose="02030600000101010101" pitchFamily="18" charset="-127"/>
              </a:rPr>
              <a:t>All right reversed.</a:t>
            </a:r>
            <a:endParaRPr kumimoji="1" lang="zh-CN" altLang="en-US" dirty="0">
              <a:latin typeface="Stencil" pitchFamily="82" charset="0"/>
              <a:ea typeface="Gungsuh" panose="02030600000101010101" pitchFamily="18" charset="-127"/>
            </a:endParaRPr>
          </a:p>
        </p:txBody>
      </p:sp>
    </p:spTree>
    <p:extLst>
      <p:ext uri="{BB962C8B-B14F-4D97-AF65-F5344CB8AC3E}">
        <p14:creationId xmlns:p14="http://schemas.microsoft.com/office/powerpoint/2010/main" val="129050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三角形的光栅化</a:t>
            </a:r>
          </a:p>
        </p:txBody>
      </p:sp>
      <p:pic>
        <p:nvPicPr>
          <p:cNvPr id="2" name="图片 1">
            <a:extLst>
              <a:ext uri="{FF2B5EF4-FFF2-40B4-BE49-F238E27FC236}">
                <a16:creationId xmlns:a16="http://schemas.microsoft.com/office/drawing/2014/main" id="{631A8CD5-84EE-8446-A4E5-504286AE4091}"/>
              </a:ext>
            </a:extLst>
          </p:cNvPr>
          <p:cNvPicPr>
            <a:picLocks noChangeAspect="1"/>
          </p:cNvPicPr>
          <p:nvPr/>
        </p:nvPicPr>
        <p:blipFill>
          <a:blip r:embed="rId3"/>
          <a:stretch>
            <a:fillRect/>
          </a:stretch>
        </p:blipFill>
        <p:spPr>
          <a:xfrm>
            <a:off x="900074" y="2895599"/>
            <a:ext cx="2414626" cy="1797049"/>
          </a:xfrm>
          <a:prstGeom prst="rect">
            <a:avLst/>
          </a:prstGeom>
        </p:spPr>
      </p:pic>
      <p:sp>
        <p:nvSpPr>
          <p:cNvPr id="3" name="矩形 2">
            <a:extLst>
              <a:ext uri="{FF2B5EF4-FFF2-40B4-BE49-F238E27FC236}">
                <a16:creationId xmlns:a16="http://schemas.microsoft.com/office/drawing/2014/main" id="{799B0146-3934-E84F-BF3F-F5C6411C9FE0}"/>
              </a:ext>
            </a:extLst>
          </p:cNvPr>
          <p:cNvSpPr/>
          <p:nvPr/>
        </p:nvSpPr>
        <p:spPr>
          <a:xfrm>
            <a:off x="4610100" y="2095838"/>
            <a:ext cx="6465926" cy="3416320"/>
          </a:xfrm>
          <a:prstGeom prst="rect">
            <a:avLst/>
          </a:prstGeom>
        </p:spPr>
        <p:txBody>
          <a:bodyPr wrap="square">
            <a:spAutoFit/>
          </a:bodyPr>
          <a:lstStyle/>
          <a:p>
            <a:r>
              <a:rPr lang="zh-CN" altLang="en-US" sz="2400" dirty="0">
                <a:latin typeface="PingFangSC" panose="020B0400000000000000" pitchFamily="34" charset="-122"/>
                <a:ea typeface="PingFangSC" panose="020B0400000000000000" pitchFamily="34" charset="-122"/>
              </a:rPr>
              <a:t>已知</a:t>
            </a:r>
            <a:r>
              <a:rPr lang="en" altLang="zh-CN" sz="2400" dirty="0">
                <a:latin typeface="PingFangSC" panose="020B0400000000000000" pitchFamily="34" charset="-122"/>
                <a:ea typeface="PingFangSC" panose="020B0400000000000000" pitchFamily="34" charset="-122"/>
              </a:rPr>
              <a:t>y</a:t>
            </a:r>
            <a:r>
              <a:rPr lang="zh-CN" altLang="en-US" sz="2400" dirty="0">
                <a:latin typeface="PingFangSC" panose="020B0400000000000000" pitchFamily="34" charset="-122"/>
                <a:ea typeface="PingFangSC" panose="020B0400000000000000" pitchFamily="34" charset="-122"/>
              </a:rPr>
              <a:t>的方向，那么就需要代入三角形边的直线方程求得</a:t>
            </a:r>
            <a:r>
              <a:rPr lang="en" altLang="zh-CN" sz="2400" dirty="0">
                <a:latin typeface="PingFangSC" panose="020B0400000000000000" pitchFamily="34" charset="-122"/>
                <a:ea typeface="PingFangSC" panose="020B0400000000000000" pitchFamily="34" charset="-122"/>
              </a:rPr>
              <a:t>x</a:t>
            </a:r>
            <a:r>
              <a:rPr lang="zh-CN" altLang="en-US" sz="2400" dirty="0">
                <a:latin typeface="PingFangSC" panose="020B0400000000000000" pitchFamily="34" charset="-122"/>
                <a:ea typeface="PingFangSC" panose="020B0400000000000000" pitchFamily="34" charset="-122"/>
              </a:rPr>
              <a:t>的坐标，然后在两个点之间画线。如果三角形是平顶的或者是平底的，那么我们只需要考虑两条边即可；如果是一般的三角形，就把三角形划分成一个平顶三角形和一个平底三角形，以上图为例，三角形</a:t>
            </a:r>
            <a:r>
              <a:rPr lang="en" altLang="zh-CN" sz="2400" dirty="0">
                <a:latin typeface="PingFangSC" panose="020B0400000000000000" pitchFamily="34" charset="-122"/>
                <a:ea typeface="PingFangSC" panose="020B0400000000000000" pitchFamily="34" charset="-122"/>
              </a:rPr>
              <a:t>GHI</a:t>
            </a:r>
            <a:r>
              <a:rPr lang="zh-CN" altLang="en" sz="2400" dirty="0">
                <a:latin typeface="PingFangSC" panose="020B0400000000000000" pitchFamily="34" charset="-122"/>
                <a:ea typeface="PingFangSC" panose="020B0400000000000000" pitchFamily="34" charset="-122"/>
              </a:rPr>
              <a:t>，</a:t>
            </a:r>
            <a:r>
              <a:rPr lang="zh-CN" altLang="en-US" sz="2400" dirty="0">
                <a:latin typeface="PingFangSC" panose="020B0400000000000000" pitchFamily="34" charset="-122"/>
                <a:ea typeface="PingFangSC" panose="020B0400000000000000" pitchFamily="34" charset="-122"/>
              </a:rPr>
              <a:t>以</a:t>
            </a:r>
            <a:r>
              <a:rPr lang="en" altLang="zh-CN" sz="2400" dirty="0">
                <a:latin typeface="PingFangSC" panose="020B0400000000000000" pitchFamily="34" charset="-122"/>
                <a:ea typeface="PingFangSC" panose="020B0400000000000000" pitchFamily="34" charset="-122"/>
              </a:rPr>
              <a:t>H</a:t>
            </a:r>
            <a:r>
              <a:rPr lang="zh-CN" altLang="en-US" sz="2400" dirty="0">
                <a:latin typeface="PingFangSC" panose="020B0400000000000000" pitchFamily="34" charset="-122"/>
                <a:ea typeface="PingFangSC" panose="020B0400000000000000" pitchFamily="34" charset="-122"/>
              </a:rPr>
              <a:t>的</a:t>
            </a:r>
            <a:r>
              <a:rPr lang="en" altLang="zh-CN" sz="2400" dirty="0">
                <a:latin typeface="PingFangSC" panose="020B0400000000000000" pitchFamily="34" charset="-122"/>
                <a:ea typeface="PingFangSC" panose="020B0400000000000000" pitchFamily="34" charset="-122"/>
              </a:rPr>
              <a:t>y</a:t>
            </a:r>
            <a:r>
              <a:rPr lang="zh-CN" altLang="en-US" sz="2400" dirty="0">
                <a:latin typeface="PingFangSC" panose="020B0400000000000000" pitchFamily="34" charset="-122"/>
                <a:ea typeface="PingFangSC" panose="020B0400000000000000" pitchFamily="34" charset="-122"/>
              </a:rPr>
              <a:t>值带入</a:t>
            </a:r>
            <a:r>
              <a:rPr lang="en" altLang="zh-CN" sz="2400" dirty="0">
                <a:latin typeface="PingFangSC" panose="020B0400000000000000" pitchFamily="34" charset="-122"/>
                <a:ea typeface="PingFangSC" panose="020B0400000000000000" pitchFamily="34" charset="-122"/>
              </a:rPr>
              <a:t>GI</a:t>
            </a:r>
            <a:r>
              <a:rPr lang="zh-CN" altLang="en-US" sz="2400" dirty="0">
                <a:latin typeface="PingFangSC" panose="020B0400000000000000" pitchFamily="34" charset="-122"/>
                <a:ea typeface="PingFangSC" panose="020B0400000000000000" pitchFamily="34" charset="-122"/>
              </a:rPr>
              <a:t>直线方程求得</a:t>
            </a:r>
            <a:r>
              <a:rPr lang="en" altLang="zh-CN" sz="2400" dirty="0">
                <a:latin typeface="PingFangSC" panose="020B0400000000000000" pitchFamily="34" charset="-122"/>
                <a:ea typeface="PingFangSC" panose="020B0400000000000000" pitchFamily="34" charset="-122"/>
              </a:rPr>
              <a:t>J</a:t>
            </a:r>
            <a:r>
              <a:rPr lang="zh-CN" altLang="en-US" sz="2400" dirty="0">
                <a:latin typeface="PingFangSC" panose="020B0400000000000000" pitchFamily="34" charset="-122"/>
                <a:ea typeface="PingFangSC" panose="020B0400000000000000" pitchFamily="34" charset="-122"/>
              </a:rPr>
              <a:t>的</a:t>
            </a:r>
            <a:r>
              <a:rPr lang="en" altLang="zh-CN" sz="2400" dirty="0">
                <a:latin typeface="PingFangSC" panose="020B0400000000000000" pitchFamily="34" charset="-122"/>
                <a:ea typeface="PingFangSC" panose="020B0400000000000000" pitchFamily="34" charset="-122"/>
              </a:rPr>
              <a:t>x</a:t>
            </a:r>
            <a:r>
              <a:rPr lang="zh-CN" altLang="en-US" sz="2400" dirty="0">
                <a:latin typeface="PingFangSC" panose="020B0400000000000000" pitchFamily="34" charset="-122"/>
                <a:ea typeface="PingFangSC" panose="020B0400000000000000" pitchFamily="34" charset="-122"/>
              </a:rPr>
              <a:t>坐标，生成</a:t>
            </a:r>
            <a:r>
              <a:rPr lang="en" altLang="zh-CN" sz="2400" dirty="0">
                <a:latin typeface="PingFangSC" panose="020B0400000000000000" pitchFamily="34" charset="-122"/>
                <a:ea typeface="PingFangSC" panose="020B0400000000000000" pitchFamily="34" charset="-122"/>
              </a:rPr>
              <a:t>GHJ</a:t>
            </a:r>
            <a:r>
              <a:rPr lang="zh-CN" altLang="en-US" sz="2400" dirty="0">
                <a:latin typeface="PingFangSC" panose="020B0400000000000000" pitchFamily="34" charset="-122"/>
                <a:ea typeface="PingFangSC" panose="020B0400000000000000" pitchFamily="34" charset="-122"/>
              </a:rPr>
              <a:t>和</a:t>
            </a:r>
            <a:r>
              <a:rPr lang="en" altLang="zh-CN" sz="2400" dirty="0">
                <a:latin typeface="PingFangSC" panose="020B0400000000000000" pitchFamily="34" charset="-122"/>
                <a:ea typeface="PingFangSC" panose="020B0400000000000000" pitchFamily="34" charset="-122"/>
              </a:rPr>
              <a:t>HJI</a:t>
            </a:r>
            <a:r>
              <a:rPr lang="zh-CN" altLang="en-US" sz="2400" dirty="0">
                <a:latin typeface="PingFangSC" panose="020B0400000000000000" pitchFamily="34" charset="-122"/>
                <a:ea typeface="PingFangSC" panose="020B0400000000000000" pitchFamily="34" charset="-122"/>
              </a:rPr>
              <a:t>两个三角形，这两个三角形就可以按照平顶和平底的方式进行光栅化了。</a:t>
            </a:r>
          </a:p>
        </p:txBody>
      </p:sp>
    </p:spTree>
    <p:extLst>
      <p:ext uri="{BB962C8B-B14F-4D97-AF65-F5344CB8AC3E}">
        <p14:creationId xmlns:p14="http://schemas.microsoft.com/office/powerpoint/2010/main" val="387147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透视投影变换</a:t>
            </a:r>
          </a:p>
        </p:txBody>
      </p:sp>
      <p:sp>
        <p:nvSpPr>
          <p:cNvPr id="4" name="矩形 3">
            <a:extLst>
              <a:ext uri="{FF2B5EF4-FFF2-40B4-BE49-F238E27FC236}">
                <a16:creationId xmlns:a16="http://schemas.microsoft.com/office/drawing/2014/main" id="{F9F542C7-79E7-D64D-9A91-59D4F2B64105}"/>
              </a:ext>
            </a:extLst>
          </p:cNvPr>
          <p:cNvSpPr/>
          <p:nvPr/>
        </p:nvSpPr>
        <p:spPr>
          <a:xfrm>
            <a:off x="1955800" y="3198166"/>
            <a:ext cx="1739900" cy="461665"/>
          </a:xfrm>
          <a:prstGeom prst="rect">
            <a:avLst/>
          </a:prstGeom>
        </p:spPr>
        <p:txBody>
          <a:bodyPr wrap="square">
            <a:spAutoFit/>
          </a:bodyPr>
          <a:lstStyle/>
          <a:p>
            <a:r>
              <a:rPr lang="en-US" altLang="zh-CN" sz="2400" dirty="0">
                <a:latin typeface="PingFangSC" panose="020B0400000000000000" pitchFamily="34" charset="-122"/>
                <a:ea typeface="PingFangSC" panose="020B0400000000000000" pitchFamily="34" charset="-122"/>
              </a:rPr>
              <a:t>CVV</a:t>
            </a:r>
            <a:r>
              <a:rPr lang="zh-CN" altLang="en-US" sz="2400" dirty="0">
                <a:latin typeface="PingFangSC" panose="020B0400000000000000" pitchFamily="34" charset="-122"/>
                <a:ea typeface="PingFangSC" panose="020B0400000000000000" pitchFamily="34" charset="-122"/>
              </a:rPr>
              <a:t>裁剪</a:t>
            </a:r>
          </a:p>
        </p:txBody>
      </p:sp>
      <p:sp>
        <p:nvSpPr>
          <p:cNvPr id="5" name="矩形 4">
            <a:extLst>
              <a:ext uri="{FF2B5EF4-FFF2-40B4-BE49-F238E27FC236}">
                <a16:creationId xmlns:a16="http://schemas.microsoft.com/office/drawing/2014/main" id="{7F6363A8-00C0-F147-8380-203220E4CD03}"/>
              </a:ext>
            </a:extLst>
          </p:cNvPr>
          <p:cNvSpPr/>
          <p:nvPr/>
        </p:nvSpPr>
        <p:spPr>
          <a:xfrm>
            <a:off x="4279900" y="1551878"/>
            <a:ext cx="6896100" cy="4154984"/>
          </a:xfrm>
          <a:prstGeom prst="rect">
            <a:avLst/>
          </a:prstGeom>
        </p:spPr>
        <p:txBody>
          <a:bodyPr wrap="square">
            <a:spAutoFit/>
          </a:bodyPr>
          <a:lstStyle/>
          <a:p>
            <a:r>
              <a:rPr lang="zh-CN" altLang="en-US" sz="2400" dirty="0">
                <a:latin typeface="PingFangSC" panose="020B0400000000000000" pitchFamily="34" charset="-122"/>
                <a:ea typeface="PingFangSC" panose="020B0400000000000000" pitchFamily="34" charset="-122"/>
              </a:rPr>
              <a:t>经过了透视变换，坐标被变换到</a:t>
            </a:r>
            <a:r>
              <a:rPr lang="en" altLang="zh-CN" sz="2400" dirty="0">
                <a:latin typeface="PingFangSC" panose="020B0400000000000000" pitchFamily="34" charset="-122"/>
                <a:ea typeface="PingFangSC" panose="020B0400000000000000" pitchFamily="34" charset="-122"/>
              </a:rPr>
              <a:t>CVV</a:t>
            </a:r>
            <a:r>
              <a:rPr lang="zh-CN" altLang="en-US" sz="2400" dirty="0">
                <a:latin typeface="PingFangSC" panose="020B0400000000000000" pitchFamily="34" charset="-122"/>
                <a:ea typeface="PingFangSC" panose="020B0400000000000000" pitchFamily="34" charset="-122"/>
              </a:rPr>
              <a:t>空间，此时仍然是齐次坐标，我们正常应该是判断在裁剪的立方体内，不过齐次坐标直接比较</a:t>
            </a:r>
            <a:r>
              <a:rPr lang="en" altLang="zh-CN" sz="2400" dirty="0" err="1">
                <a:latin typeface="PingFangSC" panose="020B0400000000000000" pitchFamily="34" charset="-122"/>
                <a:ea typeface="PingFangSC" panose="020B0400000000000000" pitchFamily="34" charset="-122"/>
              </a:rPr>
              <a:t>xyz</a:t>
            </a:r>
            <a:r>
              <a:rPr lang="zh-CN" altLang="en-US" sz="2400" dirty="0">
                <a:latin typeface="PingFangSC" panose="020B0400000000000000" pitchFamily="34" charset="-122"/>
                <a:ea typeface="PingFangSC" panose="020B0400000000000000" pitchFamily="34" charset="-122"/>
              </a:rPr>
              <a:t>值和</a:t>
            </a:r>
            <a:r>
              <a:rPr lang="en" altLang="zh-CN" sz="2400" dirty="0">
                <a:latin typeface="PingFangSC" panose="020B0400000000000000" pitchFamily="34" charset="-122"/>
                <a:ea typeface="PingFangSC" panose="020B0400000000000000" pitchFamily="34" charset="-122"/>
              </a:rPr>
              <a:t>w</a:t>
            </a:r>
            <a:r>
              <a:rPr lang="zh-CN" altLang="en-US" sz="2400" dirty="0">
                <a:latin typeface="PingFangSC" panose="020B0400000000000000" pitchFamily="34" charset="-122"/>
                <a:ea typeface="PingFangSC" panose="020B0400000000000000" pitchFamily="34" charset="-122"/>
              </a:rPr>
              <a:t>的值即可，其中</a:t>
            </a:r>
            <a:r>
              <a:rPr lang="en" altLang="zh-CN" sz="2400" dirty="0">
                <a:latin typeface="PingFangSC" panose="020B0400000000000000" pitchFamily="34" charset="-122"/>
                <a:ea typeface="PingFangSC" panose="020B0400000000000000" pitchFamily="34" charset="-122"/>
              </a:rPr>
              <a:t>z</a:t>
            </a:r>
            <a:r>
              <a:rPr lang="zh-CN" altLang="en-US" sz="2400" dirty="0">
                <a:latin typeface="PingFangSC" panose="020B0400000000000000" pitchFamily="34" charset="-122"/>
                <a:ea typeface="PingFangSC" panose="020B0400000000000000" pitchFamily="34" charset="-122"/>
              </a:rPr>
              <a:t>需要比较</a:t>
            </a:r>
            <a:r>
              <a:rPr lang="en-US" altLang="zh-CN" sz="2400" dirty="0">
                <a:latin typeface="PingFangSC" panose="020B0400000000000000" pitchFamily="34" charset="-122"/>
                <a:ea typeface="PingFangSC" panose="020B0400000000000000" pitchFamily="34" charset="-122"/>
              </a:rPr>
              <a:t>0</a:t>
            </a:r>
            <a:r>
              <a:rPr lang="zh-CN" altLang="en-US" sz="2400" dirty="0">
                <a:latin typeface="PingFangSC" panose="020B0400000000000000" pitchFamily="34" charset="-122"/>
                <a:ea typeface="PingFangSC" panose="020B0400000000000000" pitchFamily="34" charset="-122"/>
              </a:rPr>
              <a:t>和</a:t>
            </a:r>
            <a:r>
              <a:rPr lang="en" altLang="zh-CN" sz="2400" dirty="0">
                <a:latin typeface="PingFangSC" panose="020B0400000000000000" pitchFamily="34" charset="-122"/>
                <a:ea typeface="PingFangSC" panose="020B0400000000000000" pitchFamily="34" charset="-122"/>
              </a:rPr>
              <a:t>w</a:t>
            </a:r>
            <a:r>
              <a:rPr lang="zh-CN" altLang="en" sz="2400" dirty="0">
                <a:latin typeface="PingFangSC" panose="020B0400000000000000" pitchFamily="34" charset="-122"/>
                <a:ea typeface="PingFangSC" panose="020B0400000000000000" pitchFamily="34" charset="-122"/>
              </a:rPr>
              <a:t>。</a:t>
            </a:r>
            <a:r>
              <a:rPr lang="zh-CN" altLang="en-US" sz="2400" dirty="0">
                <a:latin typeface="PingFangSC" panose="020B0400000000000000" pitchFamily="34" charset="-122"/>
                <a:ea typeface="PingFangSC" panose="020B0400000000000000" pitchFamily="34" charset="-122"/>
              </a:rPr>
              <a:t>这个是非常重要的，因为默认为了方便是把投影平面放到了眼睛前面，但是真的有在投影平面后面的东西，如果不剔除</a:t>
            </a:r>
            <a:r>
              <a:rPr lang="en" altLang="zh-CN" sz="2400" dirty="0">
                <a:latin typeface="PingFangSC" panose="020B0400000000000000" pitchFamily="34" charset="-122"/>
                <a:ea typeface="PingFangSC" panose="020B0400000000000000" pitchFamily="34" charset="-122"/>
              </a:rPr>
              <a:t>z&lt;0</a:t>
            </a:r>
            <a:r>
              <a:rPr lang="zh-CN" altLang="en-US" sz="2400" dirty="0">
                <a:latin typeface="PingFangSC" panose="020B0400000000000000" pitchFamily="34" charset="-122"/>
                <a:ea typeface="PingFangSC" panose="020B0400000000000000" pitchFamily="34" charset="-122"/>
              </a:rPr>
              <a:t>的内容，就会导致这一部分按照不对的透视公式进行计算导致结果错误。而且更重要的一点在于，相机空间</a:t>
            </a:r>
            <a:r>
              <a:rPr lang="en" altLang="zh-CN" sz="2400" dirty="0">
                <a:latin typeface="PingFangSC" panose="020B0400000000000000" pitchFamily="34" charset="-122"/>
                <a:ea typeface="PingFangSC" panose="020B0400000000000000" pitchFamily="34" charset="-122"/>
              </a:rPr>
              <a:t>z = 0</a:t>
            </a:r>
            <a:r>
              <a:rPr lang="zh-CN" altLang="en-US" sz="2400" dirty="0">
                <a:latin typeface="PingFangSC" panose="020B0400000000000000" pitchFamily="34" charset="-122"/>
                <a:ea typeface="PingFangSC" panose="020B0400000000000000" pitchFamily="34" charset="-122"/>
              </a:rPr>
              <a:t>的时候（也就是齐次空间的</a:t>
            </a:r>
            <a:r>
              <a:rPr lang="en" altLang="zh-CN" sz="2400" dirty="0">
                <a:latin typeface="PingFangSC" panose="020B0400000000000000" pitchFamily="34" charset="-122"/>
                <a:ea typeface="PingFangSC" panose="020B0400000000000000" pitchFamily="34" charset="-122"/>
              </a:rPr>
              <a:t>w = 0</a:t>
            </a:r>
            <a:r>
              <a:rPr lang="zh-CN" altLang="en" sz="2400" dirty="0">
                <a:latin typeface="PingFangSC" panose="020B0400000000000000" pitchFamily="34" charset="-122"/>
                <a:ea typeface="PingFangSC" panose="020B0400000000000000" pitchFamily="34" charset="-122"/>
              </a:rPr>
              <a:t>）</a:t>
            </a:r>
            <a:r>
              <a:rPr lang="zh-CN" altLang="en-US" sz="2400" dirty="0">
                <a:latin typeface="PingFangSC" panose="020B0400000000000000" pitchFamily="34" charset="-122"/>
                <a:ea typeface="PingFangSC" panose="020B0400000000000000" pitchFamily="34" charset="-122"/>
              </a:rPr>
              <a:t>的这种情况，在我们透视除法的时候会有除</a:t>
            </a:r>
            <a:r>
              <a:rPr lang="en-US" altLang="zh-CN" sz="2400" dirty="0">
                <a:latin typeface="PingFangSC" panose="020B0400000000000000" pitchFamily="34" charset="-122"/>
                <a:ea typeface="PingFangSC" panose="020B0400000000000000" pitchFamily="34" charset="-122"/>
              </a:rPr>
              <a:t>0</a:t>
            </a:r>
            <a:r>
              <a:rPr lang="zh-CN" altLang="en-US" sz="2400" dirty="0">
                <a:latin typeface="PingFangSC" panose="020B0400000000000000" pitchFamily="34" charset="-122"/>
                <a:ea typeface="PingFangSC" panose="020B0400000000000000" pitchFamily="34" charset="-122"/>
              </a:rPr>
              <a:t>的问题。所以要把这个剔除掉。</a:t>
            </a:r>
          </a:p>
        </p:txBody>
      </p:sp>
    </p:spTree>
    <p:extLst>
      <p:ext uri="{BB962C8B-B14F-4D97-AF65-F5344CB8AC3E}">
        <p14:creationId xmlns:p14="http://schemas.microsoft.com/office/powerpoint/2010/main" val="1501502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透视投影变换</a:t>
            </a:r>
          </a:p>
        </p:txBody>
      </p:sp>
      <p:sp>
        <p:nvSpPr>
          <p:cNvPr id="4" name="矩形 3">
            <a:extLst>
              <a:ext uri="{FF2B5EF4-FFF2-40B4-BE49-F238E27FC236}">
                <a16:creationId xmlns:a16="http://schemas.microsoft.com/office/drawing/2014/main" id="{F9F542C7-79E7-D64D-9A91-59D4F2B64105}"/>
              </a:ext>
            </a:extLst>
          </p:cNvPr>
          <p:cNvSpPr/>
          <p:nvPr/>
        </p:nvSpPr>
        <p:spPr>
          <a:xfrm>
            <a:off x="1955800" y="3198166"/>
            <a:ext cx="1739900" cy="461665"/>
          </a:xfrm>
          <a:prstGeom prst="rect">
            <a:avLst/>
          </a:prstGeom>
        </p:spPr>
        <p:txBody>
          <a:bodyPr wrap="square">
            <a:spAutoFit/>
          </a:bodyPr>
          <a:lstStyle/>
          <a:p>
            <a:r>
              <a:rPr lang="en-US" altLang="zh-CN" sz="2400" dirty="0">
                <a:latin typeface="PingFangSC" panose="020B0400000000000000" pitchFamily="34" charset="-122"/>
                <a:ea typeface="PingFangSC" panose="020B0400000000000000" pitchFamily="34" charset="-122"/>
              </a:rPr>
              <a:t>CVV</a:t>
            </a:r>
            <a:r>
              <a:rPr lang="zh-CN" altLang="en-US" sz="2400" dirty="0">
                <a:latin typeface="PingFangSC" panose="020B0400000000000000" pitchFamily="34" charset="-122"/>
                <a:ea typeface="PingFangSC" panose="020B0400000000000000" pitchFamily="34" charset="-122"/>
              </a:rPr>
              <a:t>裁剪</a:t>
            </a:r>
          </a:p>
        </p:txBody>
      </p:sp>
      <p:pic>
        <p:nvPicPr>
          <p:cNvPr id="3" name="图片 2">
            <a:extLst>
              <a:ext uri="{FF2B5EF4-FFF2-40B4-BE49-F238E27FC236}">
                <a16:creationId xmlns:a16="http://schemas.microsoft.com/office/drawing/2014/main" id="{F334FBDF-6A9F-D940-927A-794935B84872}"/>
              </a:ext>
            </a:extLst>
          </p:cNvPr>
          <p:cNvPicPr>
            <a:picLocks noChangeAspect="1"/>
          </p:cNvPicPr>
          <p:nvPr/>
        </p:nvPicPr>
        <p:blipFill>
          <a:blip r:embed="rId3"/>
          <a:stretch>
            <a:fillRect/>
          </a:stretch>
        </p:blipFill>
        <p:spPr>
          <a:xfrm>
            <a:off x="4944080" y="2247898"/>
            <a:ext cx="5428037" cy="3149602"/>
          </a:xfrm>
          <a:prstGeom prst="rect">
            <a:avLst/>
          </a:prstGeom>
        </p:spPr>
      </p:pic>
    </p:spTree>
    <p:extLst>
      <p:ext uri="{BB962C8B-B14F-4D97-AF65-F5344CB8AC3E}">
        <p14:creationId xmlns:p14="http://schemas.microsoft.com/office/powerpoint/2010/main" val="1129111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透视投影变换</a:t>
            </a:r>
          </a:p>
        </p:txBody>
      </p:sp>
      <p:sp>
        <p:nvSpPr>
          <p:cNvPr id="5" name="矩形 4">
            <a:extLst>
              <a:ext uri="{FF2B5EF4-FFF2-40B4-BE49-F238E27FC236}">
                <a16:creationId xmlns:a16="http://schemas.microsoft.com/office/drawing/2014/main" id="{7F6363A8-00C0-F147-8380-203220E4CD03}"/>
              </a:ext>
            </a:extLst>
          </p:cNvPr>
          <p:cNvSpPr/>
          <p:nvPr/>
        </p:nvSpPr>
        <p:spPr>
          <a:xfrm>
            <a:off x="4508500" y="1259490"/>
            <a:ext cx="7150100" cy="4524315"/>
          </a:xfrm>
          <a:prstGeom prst="rect">
            <a:avLst/>
          </a:prstGeom>
        </p:spPr>
        <p:txBody>
          <a:bodyPr wrap="square">
            <a:spAutoFit/>
          </a:bodyPr>
          <a:lstStyle/>
          <a:p>
            <a:r>
              <a:rPr lang="zh-CN" altLang="en-US" sz="2400" dirty="0">
                <a:latin typeface="Open Sans"/>
              </a:rPr>
              <a:t>创建窗口的时候，会给一个窗口的宽度和高度，既然我们得到了</a:t>
            </a:r>
            <a:r>
              <a:rPr lang="en" altLang="zh-CN" sz="2400" dirty="0">
                <a:latin typeface="Open Sans"/>
              </a:rPr>
              <a:t>NDC</a:t>
            </a:r>
            <a:r>
              <a:rPr lang="zh-CN" altLang="en-US" sz="2400" dirty="0">
                <a:latin typeface="Open Sans"/>
              </a:rPr>
              <a:t>空间的坐标值了，并且知道了屏幕的长和宽（分辨率），那么，就可以将这个坐标映射到屏幕上去：</a:t>
            </a:r>
            <a:r>
              <a:rPr lang="en" altLang="zh-CN" sz="2400" dirty="0">
                <a:latin typeface="Open Sans"/>
              </a:rPr>
              <a:t>NDC</a:t>
            </a:r>
            <a:r>
              <a:rPr lang="zh-CN" altLang="en-US" sz="2400" dirty="0">
                <a:latin typeface="Open Sans"/>
              </a:rPr>
              <a:t>是（</a:t>
            </a:r>
            <a:r>
              <a:rPr lang="en-US" altLang="zh-CN" sz="2400" dirty="0">
                <a:latin typeface="Open Sans"/>
              </a:rPr>
              <a:t>-1,1</a:t>
            </a:r>
            <a:r>
              <a:rPr lang="zh-CN" altLang="en-US" sz="2400" dirty="0">
                <a:latin typeface="Open Sans"/>
              </a:rPr>
              <a:t>）区间（暂时只考虑</a:t>
            </a:r>
            <a:r>
              <a:rPr lang="en" altLang="zh-CN" sz="2400" dirty="0">
                <a:latin typeface="Open Sans"/>
              </a:rPr>
              <a:t>X</a:t>
            </a:r>
            <a:r>
              <a:rPr lang="zh-CN" altLang="en" sz="2400" dirty="0">
                <a:latin typeface="Open Sans"/>
              </a:rPr>
              <a:t>，</a:t>
            </a:r>
            <a:r>
              <a:rPr lang="en" altLang="zh-CN" sz="2400" dirty="0">
                <a:latin typeface="Open Sans"/>
              </a:rPr>
              <a:t>Y</a:t>
            </a:r>
            <a:r>
              <a:rPr lang="zh-CN" altLang="en" sz="2400" dirty="0">
                <a:latin typeface="Open Sans"/>
              </a:rPr>
              <a:t>），</a:t>
            </a:r>
            <a:r>
              <a:rPr lang="zh-CN" altLang="en-US" sz="2400" dirty="0">
                <a:latin typeface="Open Sans"/>
              </a:rPr>
              <a:t>我们要把它映射到屏幕的（</a:t>
            </a:r>
            <a:r>
              <a:rPr lang="en-US" altLang="zh-CN" sz="2400" dirty="0">
                <a:latin typeface="Open Sans"/>
              </a:rPr>
              <a:t>0</a:t>
            </a:r>
            <a:r>
              <a:rPr lang="zh-CN" altLang="en-US" sz="2400" dirty="0">
                <a:latin typeface="Open Sans"/>
              </a:rPr>
              <a:t>，</a:t>
            </a:r>
            <a:r>
              <a:rPr lang="en" altLang="zh-CN" sz="2400" dirty="0">
                <a:latin typeface="Open Sans"/>
              </a:rPr>
              <a:t>width</a:t>
            </a:r>
            <a:r>
              <a:rPr lang="zh-CN" altLang="en" sz="2400" dirty="0">
                <a:latin typeface="Open Sans"/>
              </a:rPr>
              <a:t>）</a:t>
            </a:r>
            <a:r>
              <a:rPr lang="zh-CN" altLang="en-US" sz="2400" dirty="0">
                <a:latin typeface="Open Sans"/>
              </a:rPr>
              <a:t>和（</a:t>
            </a:r>
            <a:r>
              <a:rPr lang="en-US" altLang="zh-CN" sz="2400" dirty="0">
                <a:latin typeface="Open Sans"/>
              </a:rPr>
              <a:t>0</a:t>
            </a:r>
            <a:r>
              <a:rPr lang="zh-CN" altLang="en-US" sz="2400" dirty="0">
                <a:latin typeface="Open Sans"/>
              </a:rPr>
              <a:t>，</a:t>
            </a:r>
            <a:r>
              <a:rPr lang="en" altLang="zh-CN" sz="2400" dirty="0">
                <a:latin typeface="Open Sans"/>
              </a:rPr>
              <a:t>height</a:t>
            </a:r>
            <a:r>
              <a:rPr lang="zh-CN" altLang="en" sz="2400" dirty="0">
                <a:latin typeface="Open Sans"/>
              </a:rPr>
              <a:t>）</a:t>
            </a:r>
            <a:r>
              <a:rPr lang="zh-CN" altLang="en-US" sz="2400" dirty="0">
                <a:latin typeface="Open Sans"/>
              </a:rPr>
              <a:t>区间即可。</a:t>
            </a:r>
          </a:p>
          <a:p>
            <a:r>
              <a:rPr lang="zh-CN" altLang="en-US" sz="2400" dirty="0">
                <a:latin typeface="Open Sans"/>
              </a:rPr>
              <a:t>先看</a:t>
            </a:r>
            <a:r>
              <a:rPr lang="en" altLang="zh-CN" sz="2400" dirty="0">
                <a:latin typeface="Open Sans"/>
              </a:rPr>
              <a:t>X</a:t>
            </a:r>
            <a:r>
              <a:rPr lang="zh-CN" altLang="en-US" sz="2400" dirty="0">
                <a:latin typeface="Open Sans"/>
              </a:rPr>
              <a:t>方向：首先，我们从（</a:t>
            </a:r>
            <a:r>
              <a:rPr lang="en-US" altLang="zh-CN" sz="2400" dirty="0">
                <a:latin typeface="Open Sans"/>
              </a:rPr>
              <a:t>-1,1</a:t>
            </a:r>
            <a:r>
              <a:rPr lang="zh-CN" altLang="en-US" sz="2400" dirty="0">
                <a:latin typeface="Open Sans"/>
              </a:rPr>
              <a:t>）区间映射到（</a:t>
            </a:r>
            <a:r>
              <a:rPr lang="en-US" altLang="zh-CN" sz="2400" dirty="0">
                <a:latin typeface="Open Sans"/>
              </a:rPr>
              <a:t>0,1</a:t>
            </a:r>
            <a:r>
              <a:rPr lang="zh-CN" altLang="en-US" sz="2400" dirty="0">
                <a:latin typeface="Open Sans"/>
              </a:rPr>
              <a:t>）区间，再映射到屏幕上，也就是（ </a:t>
            </a:r>
            <a:r>
              <a:rPr lang="en" altLang="zh-CN" sz="2400" dirty="0">
                <a:latin typeface="Open Sans"/>
              </a:rPr>
              <a:t>x / w + 1</a:t>
            </a:r>
            <a:r>
              <a:rPr lang="zh-CN" altLang="en" sz="2400" dirty="0">
                <a:latin typeface="Open Sans"/>
              </a:rPr>
              <a:t>）* </a:t>
            </a:r>
            <a:r>
              <a:rPr lang="en" altLang="zh-CN" sz="2400" dirty="0">
                <a:latin typeface="Open Sans"/>
              </a:rPr>
              <a:t>0.5 * </a:t>
            </a:r>
            <a:r>
              <a:rPr lang="en" altLang="zh-CN" sz="2400" dirty="0" err="1">
                <a:latin typeface="Open Sans"/>
              </a:rPr>
              <a:t>deviceWidth</a:t>
            </a:r>
            <a:r>
              <a:rPr lang="zh-CN" altLang="en" sz="2400" dirty="0">
                <a:latin typeface="Open Sans"/>
              </a:rPr>
              <a:t>。</a:t>
            </a:r>
            <a:r>
              <a:rPr lang="en" altLang="zh-CN" sz="2400" dirty="0">
                <a:latin typeface="Open Sans"/>
              </a:rPr>
              <a:t>Y</a:t>
            </a:r>
            <a:r>
              <a:rPr lang="zh-CN" altLang="en-US" sz="2400" dirty="0">
                <a:latin typeface="Open Sans"/>
              </a:rPr>
              <a:t>方向，屏幕实际的坐标是左上角为（</a:t>
            </a:r>
            <a:r>
              <a:rPr lang="en-US" altLang="zh-CN" sz="2400" dirty="0">
                <a:latin typeface="Open Sans"/>
              </a:rPr>
              <a:t>0,0</a:t>
            </a:r>
            <a:r>
              <a:rPr lang="zh-CN" altLang="en-US" sz="2400" dirty="0">
                <a:latin typeface="Open Sans"/>
              </a:rPr>
              <a:t>）点，与我们的</a:t>
            </a:r>
            <a:r>
              <a:rPr lang="en" altLang="zh-CN" sz="2400" dirty="0">
                <a:latin typeface="Open Sans"/>
              </a:rPr>
              <a:t>NDC</a:t>
            </a:r>
            <a:r>
              <a:rPr lang="zh-CN" altLang="en-US" sz="2400" dirty="0">
                <a:latin typeface="Open Sans"/>
              </a:rPr>
              <a:t>是反过来的，所以映射到（</a:t>
            </a:r>
            <a:r>
              <a:rPr lang="en-US" altLang="zh-CN" sz="2400" dirty="0">
                <a:latin typeface="Open Sans"/>
              </a:rPr>
              <a:t>0,1</a:t>
            </a:r>
            <a:r>
              <a:rPr lang="zh-CN" altLang="en-US" sz="2400" dirty="0">
                <a:latin typeface="Open Sans"/>
              </a:rPr>
              <a:t>）区间后，还需要反向一下，改为（</a:t>
            </a:r>
            <a:r>
              <a:rPr lang="en-US" altLang="zh-CN" sz="2400" dirty="0">
                <a:latin typeface="Open Sans"/>
              </a:rPr>
              <a:t>1 - </a:t>
            </a:r>
            <a:r>
              <a:rPr lang="en" altLang="zh-CN" sz="2400" dirty="0">
                <a:latin typeface="Open Sans"/>
              </a:rPr>
              <a:t>y / w</a:t>
            </a:r>
            <a:r>
              <a:rPr lang="zh-CN" altLang="en" sz="2400" dirty="0">
                <a:latin typeface="Open Sans"/>
              </a:rPr>
              <a:t>）* </a:t>
            </a:r>
            <a:r>
              <a:rPr lang="en" altLang="zh-CN" sz="2400" dirty="0" err="1">
                <a:latin typeface="Open Sans"/>
              </a:rPr>
              <a:t>deviceHeight</a:t>
            </a:r>
            <a:r>
              <a:rPr lang="zh-CN" altLang="en" sz="2400" dirty="0">
                <a:latin typeface="Open Sans"/>
              </a:rPr>
              <a:t>。</a:t>
            </a:r>
            <a:r>
              <a:rPr lang="zh-CN" altLang="en-US" sz="2400" dirty="0">
                <a:latin typeface="Open Sans"/>
              </a:rPr>
              <a:t>之后再将 </a:t>
            </a:r>
            <a:r>
              <a:rPr lang="en" altLang="zh-CN" sz="2400" dirty="0">
                <a:latin typeface="Open Sans"/>
              </a:rPr>
              <a:t>z </a:t>
            </a:r>
            <a:r>
              <a:rPr lang="zh-CN" altLang="en-US" sz="2400" dirty="0">
                <a:latin typeface="Open Sans"/>
              </a:rPr>
              <a:t>除以 </a:t>
            </a:r>
            <a:r>
              <a:rPr lang="en" altLang="zh-CN" sz="2400" dirty="0">
                <a:latin typeface="Open Sans"/>
              </a:rPr>
              <a:t>w </a:t>
            </a:r>
            <a:r>
              <a:rPr lang="zh-CN" altLang="en" sz="2400" dirty="0">
                <a:latin typeface="Open Sans"/>
              </a:rPr>
              <a:t>，</a:t>
            </a:r>
            <a:r>
              <a:rPr lang="zh-CN" altLang="en-US" sz="2400" dirty="0">
                <a:latin typeface="Open Sans"/>
              </a:rPr>
              <a:t>将</a:t>
            </a:r>
            <a:r>
              <a:rPr lang="en" altLang="zh-CN" sz="2400" dirty="0">
                <a:latin typeface="Open Sans"/>
              </a:rPr>
              <a:t>w</a:t>
            </a:r>
            <a:r>
              <a:rPr lang="zh-CN" altLang="en-US" sz="2400" dirty="0">
                <a:latin typeface="Open Sans"/>
              </a:rPr>
              <a:t>置回</a:t>
            </a:r>
            <a:r>
              <a:rPr lang="en-US" altLang="zh-CN" sz="2400" dirty="0">
                <a:latin typeface="Open Sans"/>
              </a:rPr>
              <a:t>1</a:t>
            </a:r>
            <a:r>
              <a:rPr lang="zh-CN" altLang="en-US" sz="2400" dirty="0">
                <a:latin typeface="Open Sans"/>
              </a:rPr>
              <a:t>。</a:t>
            </a:r>
          </a:p>
        </p:txBody>
      </p:sp>
      <p:sp>
        <p:nvSpPr>
          <p:cNvPr id="6" name="矩形 5">
            <a:extLst>
              <a:ext uri="{FF2B5EF4-FFF2-40B4-BE49-F238E27FC236}">
                <a16:creationId xmlns:a16="http://schemas.microsoft.com/office/drawing/2014/main" id="{8577BF7D-0F19-5E41-BC25-1503126C71E9}"/>
              </a:ext>
            </a:extLst>
          </p:cNvPr>
          <p:cNvSpPr/>
          <p:nvPr/>
        </p:nvSpPr>
        <p:spPr>
          <a:xfrm>
            <a:off x="685800" y="3198167"/>
            <a:ext cx="3695700" cy="461665"/>
          </a:xfrm>
          <a:prstGeom prst="rect">
            <a:avLst/>
          </a:prstGeom>
        </p:spPr>
        <p:txBody>
          <a:bodyPr wrap="square">
            <a:spAutoFit/>
          </a:bodyPr>
          <a:lstStyle/>
          <a:p>
            <a:r>
              <a:rPr lang="zh-CN" altLang="en-US" sz="2400" dirty="0">
                <a:latin typeface="PingFangSC" panose="020B0400000000000000" pitchFamily="34" charset="-122"/>
                <a:ea typeface="PingFangSC" panose="020B0400000000000000" pitchFamily="34" charset="-122"/>
              </a:rPr>
              <a:t>透视除法 </a:t>
            </a:r>
            <a:r>
              <a:rPr lang="en-US" altLang="zh-CN" sz="2400" dirty="0">
                <a:latin typeface="PingFangSC" panose="020B0400000000000000" pitchFamily="34" charset="-122"/>
                <a:ea typeface="PingFangSC" panose="020B0400000000000000" pitchFamily="34" charset="-122"/>
              </a:rPr>
              <a:t>&amp;</a:t>
            </a:r>
            <a:r>
              <a:rPr lang="zh-CN" altLang="en-US" sz="2400" dirty="0">
                <a:latin typeface="PingFangSC" panose="020B0400000000000000" pitchFamily="34" charset="-122"/>
                <a:ea typeface="PingFangSC" panose="020B0400000000000000" pitchFamily="34" charset="-122"/>
              </a:rPr>
              <a:t> 屏幕空间映射</a:t>
            </a:r>
          </a:p>
        </p:txBody>
      </p:sp>
    </p:spTree>
    <p:extLst>
      <p:ext uri="{BB962C8B-B14F-4D97-AF65-F5344CB8AC3E}">
        <p14:creationId xmlns:p14="http://schemas.microsoft.com/office/powerpoint/2010/main" val="3957889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透视投影变换</a:t>
            </a:r>
          </a:p>
        </p:txBody>
      </p:sp>
      <p:sp>
        <p:nvSpPr>
          <p:cNvPr id="4" name="矩形 3">
            <a:extLst>
              <a:ext uri="{FF2B5EF4-FFF2-40B4-BE49-F238E27FC236}">
                <a16:creationId xmlns:a16="http://schemas.microsoft.com/office/drawing/2014/main" id="{F9F542C7-79E7-D64D-9A91-59D4F2B64105}"/>
              </a:ext>
            </a:extLst>
          </p:cNvPr>
          <p:cNvSpPr/>
          <p:nvPr/>
        </p:nvSpPr>
        <p:spPr>
          <a:xfrm>
            <a:off x="685800" y="3198167"/>
            <a:ext cx="3695700" cy="461665"/>
          </a:xfrm>
          <a:prstGeom prst="rect">
            <a:avLst/>
          </a:prstGeom>
        </p:spPr>
        <p:txBody>
          <a:bodyPr wrap="square">
            <a:spAutoFit/>
          </a:bodyPr>
          <a:lstStyle/>
          <a:p>
            <a:r>
              <a:rPr lang="zh-CN" altLang="en-US" sz="2400" dirty="0">
                <a:latin typeface="PingFangSC" panose="020B0400000000000000" pitchFamily="34" charset="-122"/>
                <a:ea typeface="PingFangSC" panose="020B0400000000000000" pitchFamily="34" charset="-122"/>
              </a:rPr>
              <a:t>透视除法 </a:t>
            </a:r>
            <a:r>
              <a:rPr lang="en-US" altLang="zh-CN" sz="2400" dirty="0">
                <a:latin typeface="PingFangSC" panose="020B0400000000000000" pitchFamily="34" charset="-122"/>
                <a:ea typeface="PingFangSC" panose="020B0400000000000000" pitchFamily="34" charset="-122"/>
              </a:rPr>
              <a:t>&amp;</a:t>
            </a:r>
            <a:r>
              <a:rPr lang="zh-CN" altLang="en-US" sz="2400" dirty="0">
                <a:latin typeface="PingFangSC" panose="020B0400000000000000" pitchFamily="34" charset="-122"/>
                <a:ea typeface="PingFangSC" panose="020B0400000000000000" pitchFamily="34" charset="-122"/>
              </a:rPr>
              <a:t> 屏幕空间映射</a:t>
            </a:r>
          </a:p>
        </p:txBody>
      </p:sp>
      <p:pic>
        <p:nvPicPr>
          <p:cNvPr id="2" name="图片 1">
            <a:extLst>
              <a:ext uri="{FF2B5EF4-FFF2-40B4-BE49-F238E27FC236}">
                <a16:creationId xmlns:a16="http://schemas.microsoft.com/office/drawing/2014/main" id="{75CDD432-BE8A-2046-9D7B-B9CB1F336C3D}"/>
              </a:ext>
            </a:extLst>
          </p:cNvPr>
          <p:cNvPicPr>
            <a:picLocks noChangeAspect="1"/>
          </p:cNvPicPr>
          <p:nvPr/>
        </p:nvPicPr>
        <p:blipFill>
          <a:blip r:embed="rId3"/>
          <a:stretch>
            <a:fillRect/>
          </a:stretch>
        </p:blipFill>
        <p:spPr>
          <a:xfrm>
            <a:off x="4590104" y="2669232"/>
            <a:ext cx="6491591" cy="1981200"/>
          </a:xfrm>
          <a:prstGeom prst="rect">
            <a:avLst/>
          </a:prstGeom>
        </p:spPr>
      </p:pic>
    </p:spTree>
    <p:extLst>
      <p:ext uri="{BB962C8B-B14F-4D97-AF65-F5344CB8AC3E}">
        <p14:creationId xmlns:p14="http://schemas.microsoft.com/office/powerpoint/2010/main" val="367713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光栅化</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3047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光栅化数据插值</a:t>
            </a:r>
          </a:p>
        </p:txBody>
      </p:sp>
      <p:pic>
        <p:nvPicPr>
          <p:cNvPr id="3" name="图片 2">
            <a:extLst>
              <a:ext uri="{FF2B5EF4-FFF2-40B4-BE49-F238E27FC236}">
                <a16:creationId xmlns:a16="http://schemas.microsoft.com/office/drawing/2014/main" id="{A383FE12-6654-754A-BC23-D0E6C3DEECEC}"/>
              </a:ext>
            </a:extLst>
          </p:cNvPr>
          <p:cNvPicPr>
            <a:picLocks noChangeAspect="1"/>
          </p:cNvPicPr>
          <p:nvPr/>
        </p:nvPicPr>
        <p:blipFill rotWithShape="1">
          <a:blip r:embed="rId3"/>
          <a:srcRect t="27821" b="18787"/>
          <a:stretch/>
        </p:blipFill>
        <p:spPr>
          <a:xfrm>
            <a:off x="1570775" y="1902191"/>
            <a:ext cx="9615599" cy="282209"/>
          </a:xfrm>
          <a:prstGeom prst="rect">
            <a:avLst/>
          </a:prstGeom>
        </p:spPr>
      </p:pic>
      <p:sp>
        <p:nvSpPr>
          <p:cNvPr id="5" name="矩形 4">
            <a:extLst>
              <a:ext uri="{FF2B5EF4-FFF2-40B4-BE49-F238E27FC236}">
                <a16:creationId xmlns:a16="http://schemas.microsoft.com/office/drawing/2014/main" id="{DE367D8E-2939-1E43-BEAC-648F45CA3512}"/>
              </a:ext>
            </a:extLst>
          </p:cNvPr>
          <p:cNvSpPr/>
          <p:nvPr/>
        </p:nvSpPr>
        <p:spPr>
          <a:xfrm>
            <a:off x="1708150" y="2486966"/>
            <a:ext cx="9340850" cy="3785652"/>
          </a:xfrm>
          <a:prstGeom prst="rect">
            <a:avLst/>
          </a:prstGeom>
        </p:spPr>
        <p:txBody>
          <a:bodyPr wrap="square">
            <a:spAutoFit/>
          </a:bodyPr>
          <a:lstStyle/>
          <a:p>
            <a:r>
              <a:rPr lang="zh-CN" altLang="en-US" sz="2400" dirty="0">
                <a:latin typeface="Open Sans"/>
              </a:rPr>
              <a:t>在三角形设置好之后，三个顶点的数据是一定的，接下来要从上到下绘制扫描线，我们每次要绘制扫描线的时候，首先要获得扫描线两侧端点的数据值，扫描线的两侧端点的值在我们求解方程的时候可以得到，也就能求出该点在端点所在的边所处的值，此处是从上到下，那么我们就用</a:t>
            </a:r>
            <a:r>
              <a:rPr lang="en" altLang="zh-CN" sz="2400" dirty="0">
                <a:latin typeface="Open Sans"/>
              </a:rPr>
              <a:t>y</a:t>
            </a:r>
            <a:r>
              <a:rPr lang="zh-CN" altLang="en-US" sz="2400" dirty="0">
                <a:latin typeface="Open Sans"/>
              </a:rPr>
              <a:t>作为插值系数，以即每一点的 </a:t>
            </a:r>
            <a:r>
              <a:rPr lang="en" altLang="zh-CN" sz="2400" dirty="0">
                <a:latin typeface="Open Sans"/>
              </a:rPr>
              <a:t>t = </a:t>
            </a:r>
            <a:r>
              <a:rPr lang="zh-CN" altLang="en" sz="2400" dirty="0">
                <a:latin typeface="Open Sans"/>
              </a:rPr>
              <a:t>（</a:t>
            </a:r>
            <a:r>
              <a:rPr lang="en" altLang="zh-CN" sz="2400" dirty="0">
                <a:latin typeface="Open Sans"/>
              </a:rPr>
              <a:t>y - y0</a:t>
            </a:r>
            <a:r>
              <a:rPr lang="zh-CN" altLang="en" sz="2400" dirty="0">
                <a:latin typeface="Open Sans"/>
              </a:rPr>
              <a:t>）</a:t>
            </a:r>
            <a:r>
              <a:rPr lang="en" altLang="zh-CN" sz="2400" dirty="0">
                <a:latin typeface="Open Sans"/>
              </a:rPr>
              <a:t>/ </a:t>
            </a:r>
            <a:r>
              <a:rPr lang="zh-CN" altLang="en" sz="2400" dirty="0">
                <a:latin typeface="Open Sans"/>
              </a:rPr>
              <a:t>（</a:t>
            </a:r>
            <a:r>
              <a:rPr lang="en" altLang="zh-CN" sz="2400" dirty="0">
                <a:latin typeface="Open Sans"/>
              </a:rPr>
              <a:t>y2 - y0</a:t>
            </a:r>
            <a:r>
              <a:rPr lang="zh-CN" altLang="en" sz="2400" dirty="0">
                <a:latin typeface="Open Sans"/>
              </a:rPr>
              <a:t>），</a:t>
            </a:r>
            <a:r>
              <a:rPr lang="zh-CN" altLang="en-US" sz="2400" dirty="0">
                <a:latin typeface="Open Sans"/>
              </a:rPr>
              <a:t>然后我们就可以用这个系数去在顶点和底点两个点之间插值得到当前线上扫描线起始点和结束点的颜色值。扫描线本身也是同理，已知左右两点的颜色值，每次前进一个像素，都可以求出当前 </a:t>
            </a:r>
            <a:r>
              <a:rPr lang="en" altLang="zh-CN" sz="2400" dirty="0">
                <a:latin typeface="Open Sans"/>
              </a:rPr>
              <a:t>t = </a:t>
            </a:r>
            <a:r>
              <a:rPr lang="zh-CN" altLang="en" sz="2400" dirty="0">
                <a:latin typeface="Open Sans"/>
              </a:rPr>
              <a:t>（</a:t>
            </a:r>
            <a:r>
              <a:rPr lang="en" altLang="zh-CN" sz="2400" dirty="0">
                <a:latin typeface="Open Sans"/>
              </a:rPr>
              <a:t>x - x0</a:t>
            </a:r>
            <a:r>
              <a:rPr lang="zh-CN" altLang="en" sz="2400" dirty="0">
                <a:latin typeface="Open Sans"/>
              </a:rPr>
              <a:t>） </a:t>
            </a:r>
            <a:r>
              <a:rPr lang="en" altLang="zh-CN" sz="2400" dirty="0">
                <a:latin typeface="Open Sans"/>
              </a:rPr>
              <a:t>/ </a:t>
            </a:r>
            <a:r>
              <a:rPr lang="zh-CN" altLang="en" sz="2400" dirty="0">
                <a:latin typeface="Open Sans"/>
              </a:rPr>
              <a:t>（</a:t>
            </a:r>
            <a:r>
              <a:rPr lang="en" altLang="zh-CN" sz="2400" dirty="0">
                <a:latin typeface="Open Sans"/>
              </a:rPr>
              <a:t>x1 - x0</a:t>
            </a:r>
            <a:r>
              <a:rPr lang="zh-CN" altLang="en" sz="2400" dirty="0">
                <a:latin typeface="Open Sans"/>
              </a:rPr>
              <a:t>）</a:t>
            </a:r>
            <a:r>
              <a:rPr lang="zh-CN" altLang="en-US" sz="2400" dirty="0">
                <a:latin typeface="Open Sans"/>
              </a:rPr>
              <a:t>作为插值系数。所以当给上面的三角形增加一个顶点色，通过插值就可以得到颜色渐变的效果。</a:t>
            </a:r>
          </a:p>
        </p:txBody>
      </p:sp>
    </p:spTree>
    <p:extLst>
      <p:ext uri="{BB962C8B-B14F-4D97-AF65-F5344CB8AC3E}">
        <p14:creationId xmlns:p14="http://schemas.microsoft.com/office/powerpoint/2010/main" val="2863900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4977271" y="2767280"/>
            <a:ext cx="2237457" cy="1323439"/>
          </a:xfrm>
          <a:prstGeom prst="rect">
            <a:avLst/>
          </a:prstGeom>
          <a:noFill/>
        </p:spPr>
        <p:txBody>
          <a:bodyPr wrap="square" rtlCol="0">
            <a:spAutoFit/>
          </a:bodyPr>
          <a:lstStyle/>
          <a:p>
            <a:pPr algn="ctr"/>
            <a:r>
              <a:rPr kumimoji="1" lang="zh-CN" altLang="en-US" sz="8000" dirty="0">
                <a:latin typeface="DengXian" panose="02010600030101010101" pitchFamily="2" charset="-122"/>
                <a:ea typeface="DengXian" panose="02010600030101010101" pitchFamily="2" charset="-122"/>
              </a:rPr>
              <a:t>纹理</a:t>
            </a:r>
            <a:endParaRPr kumimoji="1" lang="en-US" altLang="zh-CN" sz="8000" dirty="0">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38393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27295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仿射纹理映射</a:t>
            </a:r>
          </a:p>
        </p:txBody>
      </p:sp>
      <p:pic>
        <p:nvPicPr>
          <p:cNvPr id="2" name="图片 1">
            <a:extLst>
              <a:ext uri="{FF2B5EF4-FFF2-40B4-BE49-F238E27FC236}">
                <a16:creationId xmlns:a16="http://schemas.microsoft.com/office/drawing/2014/main" id="{278D1F99-EDD5-8C4C-B078-4A7C797CAFAC}"/>
              </a:ext>
            </a:extLst>
          </p:cNvPr>
          <p:cNvPicPr>
            <a:picLocks noChangeAspect="1"/>
          </p:cNvPicPr>
          <p:nvPr/>
        </p:nvPicPr>
        <p:blipFill>
          <a:blip r:embed="rId3"/>
          <a:stretch>
            <a:fillRect/>
          </a:stretch>
        </p:blipFill>
        <p:spPr>
          <a:xfrm>
            <a:off x="596900" y="2292350"/>
            <a:ext cx="4419600" cy="2634082"/>
          </a:xfrm>
          <a:prstGeom prst="rect">
            <a:avLst/>
          </a:prstGeom>
        </p:spPr>
      </p:pic>
      <p:sp>
        <p:nvSpPr>
          <p:cNvPr id="3" name="矩形 2">
            <a:extLst>
              <a:ext uri="{FF2B5EF4-FFF2-40B4-BE49-F238E27FC236}">
                <a16:creationId xmlns:a16="http://schemas.microsoft.com/office/drawing/2014/main" id="{8B8E31F8-A297-8544-BAF0-37A26EC49882}"/>
              </a:ext>
            </a:extLst>
          </p:cNvPr>
          <p:cNvSpPr/>
          <p:nvPr/>
        </p:nvSpPr>
        <p:spPr>
          <a:xfrm>
            <a:off x="5613400" y="2831237"/>
            <a:ext cx="6096000" cy="1754326"/>
          </a:xfrm>
          <a:prstGeom prst="rect">
            <a:avLst/>
          </a:prstGeom>
        </p:spPr>
        <p:txBody>
          <a:bodyPr>
            <a:spAutoFit/>
          </a:bodyPr>
          <a:lstStyle/>
          <a:p>
            <a:r>
              <a:rPr lang="zh-CN" altLang="en-US" dirty="0">
                <a:latin typeface="Open Sans"/>
              </a:rPr>
              <a:t>仿射纹理映射过程有两重循环。在第一层循环的时候，我们通过左右两边的直线方程以及当前的</a:t>
            </a:r>
            <a:r>
              <a:rPr lang="en" altLang="zh-CN" dirty="0">
                <a:latin typeface="Open Sans"/>
              </a:rPr>
              <a:t>y</a:t>
            </a:r>
            <a:r>
              <a:rPr lang="zh-CN" altLang="en" dirty="0">
                <a:latin typeface="Open Sans"/>
              </a:rPr>
              <a:t>，</a:t>
            </a:r>
            <a:r>
              <a:rPr lang="zh-CN" altLang="en-US" dirty="0">
                <a:latin typeface="Open Sans"/>
              </a:rPr>
              <a:t>计算出左边线段的</a:t>
            </a:r>
            <a:r>
              <a:rPr lang="en" altLang="zh-CN" dirty="0">
                <a:latin typeface="Open Sans"/>
              </a:rPr>
              <a:t>x</a:t>
            </a:r>
            <a:r>
              <a:rPr lang="zh-CN" altLang="en-US" dirty="0">
                <a:latin typeface="Open Sans"/>
              </a:rPr>
              <a:t>和右边线段的</a:t>
            </a:r>
            <a:r>
              <a:rPr lang="en" altLang="zh-CN" dirty="0">
                <a:latin typeface="Open Sans"/>
              </a:rPr>
              <a:t>x</a:t>
            </a:r>
            <a:r>
              <a:rPr lang="zh-CN" altLang="en" dirty="0">
                <a:latin typeface="Open Sans"/>
              </a:rPr>
              <a:t>，</a:t>
            </a:r>
            <a:r>
              <a:rPr lang="zh-CN" altLang="en-US" dirty="0">
                <a:latin typeface="Open Sans"/>
              </a:rPr>
              <a:t>左边线段的</a:t>
            </a:r>
            <a:r>
              <a:rPr lang="en" altLang="zh-CN" dirty="0">
                <a:latin typeface="Open Sans"/>
              </a:rPr>
              <a:t>s</a:t>
            </a:r>
            <a:r>
              <a:rPr lang="zh-CN" altLang="en" dirty="0">
                <a:latin typeface="Open Sans"/>
              </a:rPr>
              <a:t>、</a:t>
            </a:r>
            <a:r>
              <a:rPr lang="en" altLang="zh-CN" dirty="0">
                <a:latin typeface="Open Sans"/>
              </a:rPr>
              <a:t>t</a:t>
            </a:r>
            <a:r>
              <a:rPr lang="zh-CN" altLang="en-US" dirty="0">
                <a:latin typeface="Open Sans"/>
              </a:rPr>
              <a:t>和右边线段的</a:t>
            </a:r>
            <a:r>
              <a:rPr lang="en" altLang="zh-CN" dirty="0">
                <a:latin typeface="Open Sans"/>
              </a:rPr>
              <a:t>s</a:t>
            </a:r>
            <a:r>
              <a:rPr lang="zh-CN" altLang="en" dirty="0">
                <a:latin typeface="Open Sans"/>
              </a:rPr>
              <a:t>、</a:t>
            </a:r>
            <a:r>
              <a:rPr lang="en" altLang="zh-CN" dirty="0">
                <a:latin typeface="Open Sans"/>
              </a:rPr>
              <a:t>t</a:t>
            </a:r>
            <a:r>
              <a:rPr lang="zh-CN" altLang="en" dirty="0">
                <a:latin typeface="Open Sans"/>
              </a:rPr>
              <a:t>。</a:t>
            </a:r>
            <a:r>
              <a:rPr lang="zh-CN" altLang="en-US" dirty="0">
                <a:latin typeface="Open Sans"/>
              </a:rPr>
              <a:t>然后计算出</a:t>
            </a:r>
            <a:r>
              <a:rPr lang="en" altLang="zh-CN" dirty="0">
                <a:latin typeface="Open Sans"/>
              </a:rPr>
              <a:t>s</a:t>
            </a:r>
            <a:r>
              <a:rPr lang="zh-CN" altLang="en-US" dirty="0">
                <a:latin typeface="Open Sans"/>
              </a:rPr>
              <a:t>和</a:t>
            </a:r>
            <a:r>
              <a:rPr lang="en" altLang="zh-CN" dirty="0">
                <a:latin typeface="Open Sans"/>
              </a:rPr>
              <a:t>t</a:t>
            </a:r>
            <a:r>
              <a:rPr lang="zh-CN" altLang="en-US" dirty="0">
                <a:latin typeface="Open Sans"/>
              </a:rPr>
              <a:t>针对于的</a:t>
            </a:r>
            <a:r>
              <a:rPr lang="en" altLang="zh-CN" dirty="0">
                <a:latin typeface="Open Sans"/>
              </a:rPr>
              <a:t>x</a:t>
            </a:r>
            <a:r>
              <a:rPr lang="zh-CN" altLang="en-US" dirty="0">
                <a:latin typeface="Open Sans"/>
              </a:rPr>
              <a:t>变化量。第二层循环就是实际绘制扫描线，绘制的同时根据纹理坐标变化量更新</a:t>
            </a:r>
            <a:r>
              <a:rPr lang="en" altLang="zh-CN" dirty="0">
                <a:latin typeface="Open Sans"/>
              </a:rPr>
              <a:t>s</a:t>
            </a:r>
            <a:r>
              <a:rPr lang="zh-CN" altLang="en-US" dirty="0">
                <a:latin typeface="Open Sans"/>
              </a:rPr>
              <a:t>和</a:t>
            </a:r>
            <a:r>
              <a:rPr lang="en" altLang="zh-CN" dirty="0">
                <a:latin typeface="Open Sans"/>
              </a:rPr>
              <a:t>t</a:t>
            </a:r>
            <a:r>
              <a:rPr lang="zh-CN" altLang="en" dirty="0">
                <a:latin typeface="Open Sans"/>
              </a:rPr>
              <a:t>，</a:t>
            </a:r>
            <a:r>
              <a:rPr lang="zh-CN" altLang="en-US" dirty="0">
                <a:latin typeface="Open Sans"/>
              </a:rPr>
              <a:t>然后把</a:t>
            </a:r>
            <a:r>
              <a:rPr lang="en" altLang="zh-CN" dirty="0">
                <a:latin typeface="Open Sans"/>
              </a:rPr>
              <a:t>s</a:t>
            </a:r>
            <a:r>
              <a:rPr lang="zh-CN" altLang="en-US" dirty="0">
                <a:latin typeface="Open Sans"/>
              </a:rPr>
              <a:t>和</a:t>
            </a:r>
            <a:r>
              <a:rPr lang="en" altLang="zh-CN" dirty="0">
                <a:latin typeface="Open Sans"/>
              </a:rPr>
              <a:t>t</a:t>
            </a:r>
            <a:r>
              <a:rPr lang="zh-CN" altLang="en-US" dirty="0">
                <a:latin typeface="Open Sans"/>
              </a:rPr>
              <a:t>所指向的纹理值赋给当前的插值像素点。</a:t>
            </a:r>
            <a:endParaRPr lang="zh-CN" altLang="en-US" dirty="0"/>
          </a:p>
        </p:txBody>
      </p:sp>
    </p:spTree>
    <p:extLst>
      <p:ext uri="{BB962C8B-B14F-4D97-AF65-F5344CB8AC3E}">
        <p14:creationId xmlns:p14="http://schemas.microsoft.com/office/powerpoint/2010/main" val="55959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16874" y="967103"/>
            <a:ext cx="4418626" cy="584775"/>
          </a:xfrm>
          <a:prstGeom prst="rect">
            <a:avLst/>
          </a:prstGeom>
          <a:noFill/>
        </p:spPr>
        <p:txBody>
          <a:bodyPr wrap="square" rtlCol="0">
            <a:spAutoFit/>
          </a:bodyPr>
          <a:lstStyle/>
          <a:p>
            <a:r>
              <a:rPr kumimoji="1" lang="en" altLang="zh-CN" sz="3200" dirty="0">
                <a:solidFill>
                  <a:schemeClr val="bg1">
                    <a:lumMod val="50000"/>
                    <a:lumOff val="50000"/>
                  </a:schemeClr>
                </a:solidFill>
              </a:rPr>
              <a:t>1/Z</a:t>
            </a:r>
            <a:r>
              <a:rPr kumimoji="1" lang="zh-CN" altLang="en-US" sz="3200" dirty="0">
                <a:solidFill>
                  <a:schemeClr val="bg1">
                    <a:lumMod val="50000"/>
                    <a:lumOff val="50000"/>
                  </a:schemeClr>
                </a:solidFill>
              </a:rPr>
              <a:t>与透视矫正纹理映射</a:t>
            </a:r>
          </a:p>
        </p:txBody>
      </p:sp>
      <p:pic>
        <p:nvPicPr>
          <p:cNvPr id="2" name="图片 1">
            <a:extLst>
              <a:ext uri="{FF2B5EF4-FFF2-40B4-BE49-F238E27FC236}">
                <a16:creationId xmlns:a16="http://schemas.microsoft.com/office/drawing/2014/main" id="{784C25FC-B824-FD47-A4B4-1178707D1FB9}"/>
              </a:ext>
            </a:extLst>
          </p:cNvPr>
          <p:cNvPicPr>
            <a:picLocks noChangeAspect="1"/>
          </p:cNvPicPr>
          <p:nvPr/>
        </p:nvPicPr>
        <p:blipFill rotWithShape="1">
          <a:blip r:embed="rId3"/>
          <a:srcRect t="9794"/>
          <a:stretch/>
        </p:blipFill>
        <p:spPr>
          <a:xfrm>
            <a:off x="2273300" y="2286000"/>
            <a:ext cx="7645400" cy="3333750"/>
          </a:xfrm>
          <a:prstGeom prst="rect">
            <a:avLst/>
          </a:prstGeom>
        </p:spPr>
      </p:pic>
    </p:spTree>
    <p:extLst>
      <p:ext uri="{BB962C8B-B14F-4D97-AF65-F5344CB8AC3E}">
        <p14:creationId xmlns:p14="http://schemas.microsoft.com/office/powerpoint/2010/main" val="3465767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16874" y="967103"/>
            <a:ext cx="4418626" cy="584775"/>
          </a:xfrm>
          <a:prstGeom prst="rect">
            <a:avLst/>
          </a:prstGeom>
          <a:noFill/>
        </p:spPr>
        <p:txBody>
          <a:bodyPr wrap="square" rtlCol="0">
            <a:spAutoFit/>
          </a:bodyPr>
          <a:lstStyle/>
          <a:p>
            <a:r>
              <a:rPr kumimoji="1" lang="en" altLang="zh-CN" sz="3200" dirty="0">
                <a:solidFill>
                  <a:schemeClr val="bg1">
                    <a:lumMod val="50000"/>
                    <a:lumOff val="50000"/>
                  </a:schemeClr>
                </a:solidFill>
              </a:rPr>
              <a:t>1/Z</a:t>
            </a:r>
            <a:r>
              <a:rPr kumimoji="1" lang="zh-CN" altLang="en-US" sz="3200" dirty="0">
                <a:solidFill>
                  <a:schemeClr val="bg1">
                    <a:lumMod val="50000"/>
                    <a:lumOff val="50000"/>
                  </a:schemeClr>
                </a:solidFill>
              </a:rPr>
              <a:t>与透视矫正纹理映射</a:t>
            </a:r>
          </a:p>
        </p:txBody>
      </p:sp>
      <p:pic>
        <p:nvPicPr>
          <p:cNvPr id="3" name="图片 2">
            <a:extLst>
              <a:ext uri="{FF2B5EF4-FFF2-40B4-BE49-F238E27FC236}">
                <a16:creationId xmlns:a16="http://schemas.microsoft.com/office/drawing/2014/main" id="{6DEFB752-199A-3641-B770-142B4713C8CA}"/>
              </a:ext>
            </a:extLst>
          </p:cNvPr>
          <p:cNvPicPr>
            <a:picLocks noChangeAspect="1"/>
          </p:cNvPicPr>
          <p:nvPr/>
        </p:nvPicPr>
        <p:blipFill>
          <a:blip r:embed="rId3"/>
          <a:stretch>
            <a:fillRect/>
          </a:stretch>
        </p:blipFill>
        <p:spPr>
          <a:xfrm>
            <a:off x="5375378" y="258878"/>
            <a:ext cx="4924322" cy="6308983"/>
          </a:xfrm>
          <a:prstGeom prst="rect">
            <a:avLst/>
          </a:prstGeom>
        </p:spPr>
      </p:pic>
      <p:sp>
        <p:nvSpPr>
          <p:cNvPr id="4" name="矩形 3">
            <a:extLst>
              <a:ext uri="{FF2B5EF4-FFF2-40B4-BE49-F238E27FC236}">
                <a16:creationId xmlns:a16="http://schemas.microsoft.com/office/drawing/2014/main" id="{89BB868E-95D2-624B-A613-1FE95FE59301}"/>
              </a:ext>
            </a:extLst>
          </p:cNvPr>
          <p:cNvSpPr/>
          <p:nvPr/>
        </p:nvSpPr>
        <p:spPr>
          <a:xfrm>
            <a:off x="584509" y="3413369"/>
            <a:ext cx="3336170" cy="400110"/>
          </a:xfrm>
          <a:prstGeom prst="rect">
            <a:avLst/>
          </a:prstGeom>
        </p:spPr>
        <p:txBody>
          <a:bodyPr wrap="none">
            <a:spAutoFit/>
          </a:bodyPr>
          <a:lstStyle/>
          <a:p>
            <a:r>
              <a:rPr lang="zh-CN" altLang="en-US" sz="2000" dirty="0">
                <a:latin typeface="Open Sans"/>
              </a:rPr>
              <a:t>在投影空间的值与</a:t>
            </a:r>
            <a:r>
              <a:rPr lang="en-US" altLang="zh-CN" sz="2000" dirty="0">
                <a:latin typeface="Open Sans"/>
              </a:rPr>
              <a:t>1/</a:t>
            </a:r>
            <a:r>
              <a:rPr lang="en" altLang="zh-CN" sz="2000" dirty="0">
                <a:latin typeface="Open Sans"/>
              </a:rPr>
              <a:t>z</a:t>
            </a:r>
            <a:r>
              <a:rPr lang="zh-CN" altLang="en-US" sz="2000" dirty="0">
                <a:latin typeface="Open Sans"/>
              </a:rPr>
              <a:t>成正比</a:t>
            </a:r>
            <a:endParaRPr lang="zh-CN" altLang="en-US" sz="2000" dirty="0"/>
          </a:p>
        </p:txBody>
      </p:sp>
      <p:sp>
        <p:nvSpPr>
          <p:cNvPr id="5" name="文本框 4">
            <a:extLst>
              <a:ext uri="{FF2B5EF4-FFF2-40B4-BE49-F238E27FC236}">
                <a16:creationId xmlns:a16="http://schemas.microsoft.com/office/drawing/2014/main" id="{FEBD3901-2019-BF49-9A08-BAB5A56168E1}"/>
              </a:ext>
            </a:extLst>
          </p:cNvPr>
          <p:cNvSpPr txBox="1"/>
          <p:nvPr/>
        </p:nvSpPr>
        <p:spPr>
          <a:xfrm>
            <a:off x="584509" y="2598003"/>
            <a:ext cx="1100206" cy="646331"/>
          </a:xfrm>
          <a:prstGeom prst="rect">
            <a:avLst/>
          </a:prstGeom>
          <a:noFill/>
        </p:spPr>
        <p:txBody>
          <a:bodyPr wrap="square" rtlCol="0">
            <a:spAutoFit/>
          </a:bodyPr>
          <a:lstStyle/>
          <a:p>
            <a:r>
              <a:rPr kumimoji="1" lang="zh-CN" altLang="en-US" sz="3600" dirty="0"/>
              <a:t>证明</a:t>
            </a:r>
          </a:p>
        </p:txBody>
      </p:sp>
    </p:spTree>
    <p:extLst>
      <p:ext uri="{BB962C8B-B14F-4D97-AF65-F5344CB8AC3E}">
        <p14:creationId xmlns:p14="http://schemas.microsoft.com/office/powerpoint/2010/main" val="156378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摘要缩放定位 4">
                <a:extLst>
                  <a:ext uri="{FF2B5EF4-FFF2-40B4-BE49-F238E27FC236}">
                    <a16:creationId xmlns:a16="http://schemas.microsoft.com/office/drawing/2014/main" id="{5F131B05-93F0-3E4B-96D1-D8648D643FAD}"/>
                  </a:ext>
                </a:extLst>
              </p:cNvPr>
              <p:cNvGraphicFramePr>
                <a:graphicFrameLocks noChangeAspect="1"/>
              </p:cNvGraphicFramePr>
              <p:nvPr>
                <p:extLst>
                  <p:ext uri="{D42A27DB-BD31-4B8C-83A1-F6EECF244321}">
                    <p14:modId xmlns:p14="http://schemas.microsoft.com/office/powerpoint/2010/main" val="800506314"/>
                  </p:ext>
                </p:extLst>
              </p:nvPr>
            </p:nvGraphicFramePr>
            <p:xfrm>
              <a:off x="838200" y="1825625"/>
              <a:ext cx="10515600" cy="4351338"/>
            </p:xfrm>
            <a:graphic>
              <a:graphicData uri="http://schemas.microsoft.com/office/powerpoint/2016/summaryzoom">
                <psuz:summaryZm>
                  <psuz:summaryZmObj sectionId="{0F6ADE57-7F5E-E444-8E83-E8793F19B6C1}">
                    <psuz:zmPr id="{EA175BD9-FE5B-9A4F-B35F-87F0FFF584A9}" transitionDur="1000">
                      <p166:blipFill xmlns:p166="http://schemas.microsoft.com/office/powerpoint/2016/6/main">
                        <a:blip r:embed="rId2"/>
                        <a:stretch>
                          <a:fillRect/>
                        </a:stretch>
                      </p166:blipFill>
                      <p166:spPr xmlns:p166="http://schemas.microsoft.com/office/powerpoint/2016/6/main">
                        <a:xfrm>
                          <a:off x="1711460" y="152297"/>
                          <a:ext cx="3481070" cy="1958102"/>
                        </a:xfrm>
                        <a:prstGeom prst="rect">
                          <a:avLst/>
                        </a:prstGeom>
                        <a:ln w="3175">
                          <a:solidFill>
                            <a:prstClr val="ltGray"/>
                          </a:solidFill>
                        </a:ln>
                      </p166:spPr>
                    </psuz:zmPr>
                  </psuz:summaryZmObj>
                  <psuz:summaryZmObj sectionId="{0F6256BD-58A7-404A-AB6B-E0EF24B852DB}">
                    <psuz:zmPr id="{968FE4F4-37CE-714E-832D-627E6691881B}" transitionDur="1000">
                      <p166:blipFill xmlns:p166="http://schemas.microsoft.com/office/powerpoint/2016/6/main">
                        <a:blip r:embed="rId3"/>
                        <a:stretch>
                          <a:fillRect/>
                        </a:stretch>
                      </p166:blipFill>
                      <p166:spPr xmlns:p166="http://schemas.microsoft.com/office/powerpoint/2016/6/main">
                        <a:xfrm>
                          <a:off x="5323070" y="152297"/>
                          <a:ext cx="3481070" cy="1958102"/>
                        </a:xfrm>
                        <a:prstGeom prst="rect">
                          <a:avLst/>
                        </a:prstGeom>
                        <a:ln w="3175">
                          <a:solidFill>
                            <a:prstClr val="ltGray"/>
                          </a:solidFill>
                        </a:ln>
                      </p166:spPr>
                    </psuz:zmPr>
                  </psuz:summaryZmObj>
                  <psuz:summaryZmObj sectionId="{21E1FB56-7113-4943-8F19-CEA06BB063E4}">
                    <psuz:zmPr id="{BB753CC9-992E-7042-9E04-89A32945E12D}" transitionDur="1000">
                      <p166:blipFill xmlns:p166="http://schemas.microsoft.com/office/powerpoint/2016/6/main">
                        <a:blip r:embed="rId4"/>
                        <a:stretch>
                          <a:fillRect/>
                        </a:stretch>
                      </p166:blipFill>
                      <p166:spPr xmlns:p166="http://schemas.microsoft.com/office/powerpoint/2016/6/main">
                        <a:xfrm>
                          <a:off x="1711460" y="2240939"/>
                          <a:ext cx="3481070" cy="1958102"/>
                        </a:xfrm>
                        <a:prstGeom prst="rect">
                          <a:avLst/>
                        </a:prstGeom>
                        <a:ln w="3175">
                          <a:solidFill>
                            <a:prstClr val="ltGray"/>
                          </a:solidFill>
                        </a:ln>
                      </p166:spPr>
                    </psuz:zmPr>
                  </psuz:summaryZmObj>
                  <psuz:summaryZmObj sectionId="{5FA8A4F9-F144-594E-8295-BC70902A1DD7}">
                    <psuz:zmPr id="{479FE3DE-8474-1C43-9B9E-5D51B76846EE}" transitionDur="1000">
                      <p166:blipFill xmlns:p166="http://schemas.microsoft.com/office/powerpoint/2016/6/main">
                        <a:blip r:embed="rId5"/>
                        <a:stretch>
                          <a:fillRect/>
                        </a:stretch>
                      </p166:blipFill>
                      <p166:spPr xmlns:p166="http://schemas.microsoft.com/office/powerpoint/2016/6/main">
                        <a:xfrm>
                          <a:off x="5323070" y="2240939"/>
                          <a:ext cx="3481070" cy="1958102"/>
                        </a:xfrm>
                        <a:prstGeom prst="rect">
                          <a:avLst/>
                        </a:prstGeom>
                        <a:ln w="3175">
                          <a:solidFill>
                            <a:prstClr val="ltGray"/>
                          </a:solidFill>
                        </a:ln>
                      </p166:spPr>
                    </psuz:zmPr>
                  </psuz:summaryZmObj>
                  <psuz:gridLayout/>
                </psuz:summaryZm>
              </a:graphicData>
            </a:graphic>
          </p:graphicFrame>
        </mc:Choice>
        <mc:Fallback>
          <p:grpSp>
            <p:nvGrpSpPr>
              <p:cNvPr id="5" name="摘要缩放定位 4">
                <a:extLst>
                  <a:ext uri="{FF2B5EF4-FFF2-40B4-BE49-F238E27FC236}">
                    <a16:creationId xmlns:a16="http://schemas.microsoft.com/office/drawing/2014/main" id="{5F131B05-93F0-3E4B-96D1-D8648D643FAD}"/>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2" name="图片 2">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49660" y="1977922"/>
                  <a:ext cx="3481070" cy="1958102"/>
                </a:xfrm>
                <a:prstGeom prst="rect">
                  <a:avLst/>
                </a:prstGeom>
                <a:ln w="3175">
                  <a:solidFill>
                    <a:prstClr val="ltGray"/>
                  </a:solidFill>
                </a:ln>
              </p:spPr>
            </p:pic>
            <p:pic>
              <p:nvPicPr>
                <p:cNvPr id="3" name="图片 3">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61270" y="1977922"/>
                  <a:ext cx="3481070" cy="1958102"/>
                </a:xfrm>
                <a:prstGeom prst="rect">
                  <a:avLst/>
                </a:prstGeom>
                <a:ln w="3175">
                  <a:solidFill>
                    <a:prstClr val="ltGray"/>
                  </a:solidFill>
                </a:ln>
              </p:spPr>
            </p:pic>
            <p:pic>
              <p:nvPicPr>
                <p:cNvPr id="4" name="图片 4">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549660" y="4066564"/>
                  <a:ext cx="3481070" cy="1958102"/>
                </a:xfrm>
                <a:prstGeom prst="rect">
                  <a:avLst/>
                </a:prstGeom>
                <a:ln w="3175">
                  <a:solidFill>
                    <a:prstClr val="ltGray"/>
                  </a:solidFill>
                </a:ln>
              </p:spPr>
            </p:pic>
            <p:pic>
              <p:nvPicPr>
                <p:cNvPr id="6" name="图片 6">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61270" y="4066564"/>
                  <a:ext cx="3481070" cy="1958102"/>
                </a:xfrm>
                <a:prstGeom prst="rect">
                  <a:avLst/>
                </a:prstGeom>
                <a:ln w="3175">
                  <a:solidFill>
                    <a:prstClr val="ltGray"/>
                  </a:solidFill>
                </a:ln>
              </p:spPr>
            </p:pic>
          </p:grpSp>
        </mc:Fallback>
      </mc:AlternateContent>
      <p:sp>
        <p:nvSpPr>
          <p:cNvPr id="11" name="文本框 10">
            <a:extLst>
              <a:ext uri="{FF2B5EF4-FFF2-40B4-BE49-F238E27FC236}">
                <a16:creationId xmlns:a16="http://schemas.microsoft.com/office/drawing/2014/main" id="{83D3B5E2-E098-CF4C-8458-D9B8159FB629}"/>
              </a:ext>
            </a:extLst>
          </p:cNvPr>
          <p:cNvSpPr txBox="1"/>
          <p:nvPr/>
        </p:nvSpPr>
        <p:spPr>
          <a:xfrm>
            <a:off x="255044" y="271444"/>
            <a:ext cx="3021556" cy="646331"/>
          </a:xfrm>
          <a:prstGeom prst="rect">
            <a:avLst/>
          </a:prstGeom>
          <a:noFill/>
        </p:spPr>
        <p:txBody>
          <a:bodyPr wrap="square" rtlCol="0">
            <a:spAutoFit/>
          </a:bodyPr>
          <a:lstStyle/>
          <a:p>
            <a:r>
              <a:rPr kumimoji="1" lang="zh-CN" altLang="en-US" sz="3600" dirty="0">
                <a:latin typeface="PMingLiU" panose="02020500000000000000" pitchFamily="18" charset="-120"/>
                <a:ea typeface="PMingLiU" panose="02020500000000000000" pitchFamily="18" charset="-120"/>
              </a:rPr>
              <a:t>软光栅渲染器</a:t>
            </a:r>
          </a:p>
        </p:txBody>
      </p:sp>
    </p:spTree>
    <p:extLst>
      <p:ext uri="{BB962C8B-B14F-4D97-AF65-F5344CB8AC3E}">
        <p14:creationId xmlns:p14="http://schemas.microsoft.com/office/powerpoint/2010/main" val="2149157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16874" y="967103"/>
            <a:ext cx="4418626" cy="584775"/>
          </a:xfrm>
          <a:prstGeom prst="rect">
            <a:avLst/>
          </a:prstGeom>
          <a:noFill/>
        </p:spPr>
        <p:txBody>
          <a:bodyPr wrap="square" rtlCol="0">
            <a:spAutoFit/>
          </a:bodyPr>
          <a:lstStyle/>
          <a:p>
            <a:r>
              <a:rPr kumimoji="1" lang="en" altLang="zh-CN" sz="3200" dirty="0">
                <a:solidFill>
                  <a:schemeClr val="bg1">
                    <a:lumMod val="50000"/>
                    <a:lumOff val="50000"/>
                  </a:schemeClr>
                </a:solidFill>
              </a:rPr>
              <a:t>1/Z</a:t>
            </a:r>
            <a:r>
              <a:rPr kumimoji="1" lang="zh-CN" altLang="en-US" sz="3200" dirty="0">
                <a:solidFill>
                  <a:schemeClr val="bg1">
                    <a:lumMod val="50000"/>
                    <a:lumOff val="50000"/>
                  </a:schemeClr>
                </a:solidFill>
              </a:rPr>
              <a:t>与透视矫正纹理映射</a:t>
            </a:r>
          </a:p>
        </p:txBody>
      </p:sp>
      <p:sp>
        <p:nvSpPr>
          <p:cNvPr id="5" name="文本框 4">
            <a:extLst>
              <a:ext uri="{FF2B5EF4-FFF2-40B4-BE49-F238E27FC236}">
                <a16:creationId xmlns:a16="http://schemas.microsoft.com/office/drawing/2014/main" id="{FEBD3901-2019-BF49-9A08-BAB5A56168E1}"/>
              </a:ext>
            </a:extLst>
          </p:cNvPr>
          <p:cNvSpPr txBox="1"/>
          <p:nvPr/>
        </p:nvSpPr>
        <p:spPr>
          <a:xfrm>
            <a:off x="584509" y="2598003"/>
            <a:ext cx="1100206" cy="646331"/>
          </a:xfrm>
          <a:prstGeom prst="rect">
            <a:avLst/>
          </a:prstGeom>
          <a:noFill/>
        </p:spPr>
        <p:txBody>
          <a:bodyPr wrap="square" rtlCol="0">
            <a:spAutoFit/>
          </a:bodyPr>
          <a:lstStyle/>
          <a:p>
            <a:r>
              <a:rPr kumimoji="1" lang="zh-CN" altLang="en-US" sz="3600" dirty="0"/>
              <a:t>推导</a:t>
            </a:r>
          </a:p>
        </p:txBody>
      </p:sp>
      <p:sp>
        <p:nvSpPr>
          <p:cNvPr id="2" name="矩形 1">
            <a:extLst>
              <a:ext uri="{FF2B5EF4-FFF2-40B4-BE49-F238E27FC236}">
                <a16:creationId xmlns:a16="http://schemas.microsoft.com/office/drawing/2014/main" id="{661381EE-AC72-724F-85A5-A4DD71B7786B}"/>
              </a:ext>
            </a:extLst>
          </p:cNvPr>
          <p:cNvSpPr/>
          <p:nvPr/>
        </p:nvSpPr>
        <p:spPr>
          <a:xfrm>
            <a:off x="584509" y="3413369"/>
            <a:ext cx="4699000" cy="369332"/>
          </a:xfrm>
          <a:prstGeom prst="rect">
            <a:avLst/>
          </a:prstGeom>
        </p:spPr>
        <p:txBody>
          <a:bodyPr wrap="square">
            <a:spAutoFit/>
          </a:bodyPr>
          <a:lstStyle/>
          <a:p>
            <a:r>
              <a:rPr lang="zh-CN" altLang="en-US" dirty="0">
                <a:latin typeface="Open Sans"/>
              </a:rPr>
              <a:t>投影点的坐标（</a:t>
            </a:r>
            <a:r>
              <a:rPr lang="en" altLang="zh-CN" dirty="0" err="1">
                <a:latin typeface="Open Sans"/>
              </a:rPr>
              <a:t>Nx</a:t>
            </a:r>
            <a:r>
              <a:rPr lang="en" altLang="zh-CN" dirty="0">
                <a:latin typeface="Open Sans"/>
              </a:rPr>
              <a:t>/z</a:t>
            </a:r>
            <a:r>
              <a:rPr lang="zh-CN" altLang="en" dirty="0">
                <a:latin typeface="Open Sans"/>
              </a:rPr>
              <a:t>，</a:t>
            </a:r>
            <a:r>
              <a:rPr lang="en" altLang="zh-CN" dirty="0">
                <a:latin typeface="Open Sans"/>
              </a:rPr>
              <a:t>Ny/z</a:t>
            </a:r>
            <a:r>
              <a:rPr lang="zh-CN" altLang="en" dirty="0">
                <a:latin typeface="Open Sans"/>
              </a:rPr>
              <a:t>，</a:t>
            </a:r>
            <a:r>
              <a:rPr lang="en" altLang="zh-CN" dirty="0">
                <a:latin typeface="Open Sans"/>
              </a:rPr>
              <a:t>N</a:t>
            </a:r>
            <a:r>
              <a:rPr lang="zh-CN" altLang="en" dirty="0">
                <a:latin typeface="Open Sans"/>
              </a:rPr>
              <a:t>）</a:t>
            </a:r>
            <a:r>
              <a:rPr lang="zh-CN" altLang="en-US" dirty="0">
                <a:latin typeface="Open Sans"/>
              </a:rPr>
              <a:t>有如下推导</a:t>
            </a:r>
            <a:endParaRPr lang="zh-CN" altLang="en-US" dirty="0"/>
          </a:p>
        </p:txBody>
      </p:sp>
      <p:pic>
        <p:nvPicPr>
          <p:cNvPr id="6" name="图片 5">
            <a:extLst>
              <a:ext uri="{FF2B5EF4-FFF2-40B4-BE49-F238E27FC236}">
                <a16:creationId xmlns:a16="http://schemas.microsoft.com/office/drawing/2014/main" id="{BA4B0FB2-6BC6-6A42-907A-A084F95E0C13}"/>
              </a:ext>
            </a:extLst>
          </p:cNvPr>
          <p:cNvPicPr>
            <a:picLocks noChangeAspect="1"/>
          </p:cNvPicPr>
          <p:nvPr/>
        </p:nvPicPr>
        <p:blipFill>
          <a:blip r:embed="rId3"/>
          <a:stretch>
            <a:fillRect/>
          </a:stretch>
        </p:blipFill>
        <p:spPr>
          <a:xfrm>
            <a:off x="5744886" y="222250"/>
            <a:ext cx="5731414" cy="6413500"/>
          </a:xfrm>
          <a:prstGeom prst="rect">
            <a:avLst/>
          </a:prstGeom>
        </p:spPr>
      </p:pic>
    </p:spTree>
    <p:extLst>
      <p:ext uri="{BB962C8B-B14F-4D97-AF65-F5344CB8AC3E}">
        <p14:creationId xmlns:p14="http://schemas.microsoft.com/office/powerpoint/2010/main" val="1654177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16874" y="967103"/>
            <a:ext cx="4418626" cy="584775"/>
          </a:xfrm>
          <a:prstGeom prst="rect">
            <a:avLst/>
          </a:prstGeom>
          <a:noFill/>
        </p:spPr>
        <p:txBody>
          <a:bodyPr wrap="square" rtlCol="0">
            <a:spAutoFit/>
          </a:bodyPr>
          <a:lstStyle/>
          <a:p>
            <a:r>
              <a:rPr kumimoji="1" lang="en-US" altLang="zh-CN" sz="3200" dirty="0" err="1">
                <a:solidFill>
                  <a:schemeClr val="bg1">
                    <a:lumMod val="50000"/>
                    <a:lumOff val="50000"/>
                  </a:schemeClr>
                </a:solidFill>
              </a:rPr>
              <a:t>ZBuffer</a:t>
            </a:r>
            <a:endParaRPr kumimoji="1" lang="zh-CN" altLang="en-US" sz="3200" dirty="0">
              <a:solidFill>
                <a:schemeClr val="bg1">
                  <a:lumMod val="50000"/>
                  <a:lumOff val="50000"/>
                </a:schemeClr>
              </a:solidFill>
            </a:endParaRPr>
          </a:p>
        </p:txBody>
      </p:sp>
      <p:sp>
        <p:nvSpPr>
          <p:cNvPr id="2" name="矩形 1">
            <a:extLst>
              <a:ext uri="{FF2B5EF4-FFF2-40B4-BE49-F238E27FC236}">
                <a16:creationId xmlns:a16="http://schemas.microsoft.com/office/drawing/2014/main" id="{6BBE0BFA-2CF5-0A47-9D64-5E0F8678E96B}"/>
              </a:ext>
            </a:extLst>
          </p:cNvPr>
          <p:cNvSpPr/>
          <p:nvPr/>
        </p:nvSpPr>
        <p:spPr>
          <a:xfrm>
            <a:off x="5562600" y="2703036"/>
            <a:ext cx="6096000" cy="2308324"/>
          </a:xfrm>
          <a:prstGeom prst="rect">
            <a:avLst/>
          </a:prstGeom>
        </p:spPr>
        <p:txBody>
          <a:bodyPr>
            <a:spAutoFit/>
          </a:bodyPr>
          <a:lstStyle/>
          <a:p>
            <a:r>
              <a:rPr lang="zh-CN" altLang="en-US" sz="2400" dirty="0">
                <a:latin typeface="Open Sans"/>
              </a:rPr>
              <a:t>在逐像素增加一个缓存，每次绘制的时候，把当前深度也存储进这个</a:t>
            </a:r>
            <a:r>
              <a:rPr lang="en" altLang="zh-CN" sz="2400" dirty="0">
                <a:latin typeface="Open Sans"/>
              </a:rPr>
              <a:t>buffer</a:t>
            </a:r>
            <a:r>
              <a:rPr lang="zh-CN" altLang="en" sz="2400" dirty="0">
                <a:latin typeface="Open Sans"/>
              </a:rPr>
              <a:t>，</a:t>
            </a:r>
            <a:r>
              <a:rPr lang="zh-CN" altLang="en-US" sz="2400" dirty="0">
                <a:latin typeface="Open Sans"/>
              </a:rPr>
              <a:t>下次再绘制该像素的时候，先判断一下当前像素的</a:t>
            </a:r>
            <a:r>
              <a:rPr lang="en" altLang="zh-CN" sz="2400" dirty="0">
                <a:latin typeface="Open Sans"/>
              </a:rPr>
              <a:t>z</a:t>
            </a:r>
            <a:r>
              <a:rPr lang="zh-CN" altLang="en-US" sz="2400" dirty="0">
                <a:latin typeface="Open Sans"/>
              </a:rPr>
              <a:t>值，如果比该值小或相等的话，说明离得更近。这种情况下就可以更新当前像素点的颜色值，并且可以选择更新深度缓存。</a:t>
            </a:r>
            <a:endParaRPr lang="zh-CN" altLang="en-US" sz="2400" dirty="0"/>
          </a:p>
        </p:txBody>
      </p:sp>
      <p:pic>
        <p:nvPicPr>
          <p:cNvPr id="3" name="图片 2">
            <a:extLst>
              <a:ext uri="{FF2B5EF4-FFF2-40B4-BE49-F238E27FC236}">
                <a16:creationId xmlns:a16="http://schemas.microsoft.com/office/drawing/2014/main" id="{8890CE38-2753-0440-BAE9-871E4F406913}"/>
              </a:ext>
            </a:extLst>
          </p:cNvPr>
          <p:cNvPicPr>
            <a:picLocks noChangeAspect="1"/>
          </p:cNvPicPr>
          <p:nvPr/>
        </p:nvPicPr>
        <p:blipFill>
          <a:blip r:embed="rId3"/>
          <a:stretch>
            <a:fillRect/>
          </a:stretch>
        </p:blipFill>
        <p:spPr>
          <a:xfrm>
            <a:off x="1257787" y="2371298"/>
            <a:ext cx="3873500" cy="2971800"/>
          </a:xfrm>
          <a:prstGeom prst="rect">
            <a:avLst/>
          </a:prstGeom>
        </p:spPr>
      </p:pic>
    </p:spTree>
    <p:extLst>
      <p:ext uri="{BB962C8B-B14F-4D97-AF65-F5344CB8AC3E}">
        <p14:creationId xmlns:p14="http://schemas.microsoft.com/office/powerpoint/2010/main" val="55755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2081826" cy="830997"/>
          </a:xfrm>
          <a:prstGeom prst="rect">
            <a:avLst/>
          </a:prstGeom>
          <a:noFill/>
        </p:spPr>
        <p:txBody>
          <a:bodyPr wrap="square" rtlCol="0">
            <a:spAutoFit/>
          </a:bodyPr>
          <a:lstStyle/>
          <a:p>
            <a:r>
              <a:rPr kumimoji="1" lang="zh-CN" altLang="en-US" sz="4800" dirty="0">
                <a:latin typeface="+mn-ea"/>
              </a:rPr>
              <a:t>纹理</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1547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效果</a:t>
            </a:r>
          </a:p>
        </p:txBody>
      </p:sp>
      <p:pic>
        <p:nvPicPr>
          <p:cNvPr id="4" name="图片 3">
            <a:extLst>
              <a:ext uri="{FF2B5EF4-FFF2-40B4-BE49-F238E27FC236}">
                <a16:creationId xmlns:a16="http://schemas.microsoft.com/office/drawing/2014/main" id="{4C559954-CC31-C941-8069-881D2209CFDA}"/>
              </a:ext>
            </a:extLst>
          </p:cNvPr>
          <p:cNvPicPr>
            <a:picLocks noChangeAspect="1"/>
          </p:cNvPicPr>
          <p:nvPr/>
        </p:nvPicPr>
        <p:blipFill>
          <a:blip r:embed="rId3"/>
          <a:stretch>
            <a:fillRect/>
          </a:stretch>
        </p:blipFill>
        <p:spPr>
          <a:xfrm>
            <a:off x="3054349" y="1352550"/>
            <a:ext cx="5832943" cy="4349750"/>
          </a:xfrm>
          <a:prstGeom prst="rect">
            <a:avLst/>
          </a:prstGeom>
        </p:spPr>
      </p:pic>
    </p:spTree>
    <p:extLst>
      <p:ext uri="{BB962C8B-B14F-4D97-AF65-F5344CB8AC3E}">
        <p14:creationId xmlns:p14="http://schemas.microsoft.com/office/powerpoint/2010/main" val="107660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4951565" y="2767280"/>
            <a:ext cx="2288870" cy="1323439"/>
          </a:xfrm>
          <a:prstGeom prst="rect">
            <a:avLst/>
          </a:prstGeom>
          <a:noFill/>
        </p:spPr>
        <p:txBody>
          <a:bodyPr wrap="square" rtlCol="0">
            <a:spAutoFit/>
          </a:bodyPr>
          <a:lstStyle/>
          <a:p>
            <a:pPr algn="ctr"/>
            <a:r>
              <a:rPr kumimoji="1" lang="zh-CN" altLang="en-US" sz="8000" dirty="0">
                <a:latin typeface="DengXian" panose="02010600030101010101" pitchFamily="2" charset="-122"/>
                <a:ea typeface="DengXian" panose="02010600030101010101" pitchFamily="2" charset="-122"/>
              </a:rPr>
              <a:t>光照</a:t>
            </a:r>
          </a:p>
        </p:txBody>
      </p:sp>
    </p:spTree>
    <p:extLst>
      <p:ext uri="{BB962C8B-B14F-4D97-AF65-F5344CB8AC3E}">
        <p14:creationId xmlns:p14="http://schemas.microsoft.com/office/powerpoint/2010/main" val="1264314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光照</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904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数据结构</a:t>
            </a:r>
          </a:p>
        </p:txBody>
      </p:sp>
      <p:pic>
        <p:nvPicPr>
          <p:cNvPr id="2" name="图片 1">
            <a:extLst>
              <a:ext uri="{FF2B5EF4-FFF2-40B4-BE49-F238E27FC236}">
                <a16:creationId xmlns:a16="http://schemas.microsoft.com/office/drawing/2014/main" id="{254B98F3-4DD5-4E48-AD59-6B84C3B3BC10}"/>
              </a:ext>
            </a:extLst>
          </p:cNvPr>
          <p:cNvPicPr>
            <a:picLocks noChangeAspect="1"/>
          </p:cNvPicPr>
          <p:nvPr/>
        </p:nvPicPr>
        <p:blipFill>
          <a:blip r:embed="rId3"/>
          <a:stretch>
            <a:fillRect/>
          </a:stretch>
        </p:blipFill>
        <p:spPr>
          <a:xfrm>
            <a:off x="2969020" y="825500"/>
            <a:ext cx="6253959" cy="5207000"/>
          </a:xfrm>
          <a:prstGeom prst="rect">
            <a:avLst/>
          </a:prstGeom>
        </p:spPr>
      </p:pic>
    </p:spTree>
    <p:extLst>
      <p:ext uri="{BB962C8B-B14F-4D97-AF65-F5344CB8AC3E}">
        <p14:creationId xmlns:p14="http://schemas.microsoft.com/office/powerpoint/2010/main" val="979710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光照</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904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基本介绍</a:t>
            </a:r>
          </a:p>
        </p:txBody>
      </p:sp>
      <p:sp>
        <p:nvSpPr>
          <p:cNvPr id="3" name="矩形 2">
            <a:extLst>
              <a:ext uri="{FF2B5EF4-FFF2-40B4-BE49-F238E27FC236}">
                <a16:creationId xmlns:a16="http://schemas.microsoft.com/office/drawing/2014/main" id="{4E236B96-8432-BB44-A5E0-366F9E6DA86D}"/>
              </a:ext>
            </a:extLst>
          </p:cNvPr>
          <p:cNvSpPr/>
          <p:nvPr/>
        </p:nvSpPr>
        <p:spPr>
          <a:xfrm>
            <a:off x="3048000" y="2767280"/>
            <a:ext cx="6096000" cy="1323439"/>
          </a:xfrm>
          <a:prstGeom prst="rect">
            <a:avLst/>
          </a:prstGeom>
        </p:spPr>
        <p:txBody>
          <a:bodyPr>
            <a:spAutoFit/>
          </a:bodyPr>
          <a:lstStyle/>
          <a:p>
            <a:r>
              <a:rPr lang="zh-CN" altLang="en-US" sz="2000" dirty="0">
                <a:latin typeface="Open Sans"/>
              </a:rPr>
              <a:t>物体的颜色是它反射的光的颜色。光是白色的，但它的白色是由许许多多不同颜色不同频率的光混在一起呈现的。实现光照，就要去模拟物体的反射光，让物体有明暗关系，有亮面有暗面。</a:t>
            </a:r>
            <a:endParaRPr lang="zh-CN" altLang="en-US" sz="2000" dirty="0"/>
          </a:p>
        </p:txBody>
      </p:sp>
    </p:spTree>
    <p:extLst>
      <p:ext uri="{BB962C8B-B14F-4D97-AF65-F5344CB8AC3E}">
        <p14:creationId xmlns:p14="http://schemas.microsoft.com/office/powerpoint/2010/main" val="163299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光照</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484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环境光</a:t>
            </a:r>
          </a:p>
        </p:txBody>
      </p:sp>
      <p:sp>
        <p:nvSpPr>
          <p:cNvPr id="2" name="矩形 1">
            <a:extLst>
              <a:ext uri="{FF2B5EF4-FFF2-40B4-BE49-F238E27FC236}">
                <a16:creationId xmlns:a16="http://schemas.microsoft.com/office/drawing/2014/main" id="{23D76037-24DD-5746-87F9-D6436343E46B}"/>
              </a:ext>
            </a:extLst>
          </p:cNvPr>
          <p:cNvSpPr/>
          <p:nvPr/>
        </p:nvSpPr>
        <p:spPr>
          <a:xfrm>
            <a:off x="2838450" y="2921168"/>
            <a:ext cx="6515100" cy="1015663"/>
          </a:xfrm>
          <a:prstGeom prst="rect">
            <a:avLst/>
          </a:prstGeom>
        </p:spPr>
        <p:txBody>
          <a:bodyPr wrap="square">
            <a:spAutoFit/>
          </a:bodyPr>
          <a:lstStyle/>
          <a:p>
            <a:r>
              <a:rPr lang="zh-CN" altLang="en-US" sz="2000" dirty="0">
                <a:latin typeface="Open Sans"/>
              </a:rPr>
              <a:t>环境光颜色计算公式为：</a:t>
            </a:r>
            <a:r>
              <a:rPr lang="en" altLang="zh-CN" sz="2000" dirty="0" err="1">
                <a:latin typeface="Open Sans"/>
              </a:rPr>
              <a:t>lj</a:t>
            </a:r>
            <a:r>
              <a:rPr lang="en" altLang="zh-CN" sz="2000" dirty="0">
                <a:latin typeface="Open Sans"/>
              </a:rPr>
              <a:t> = la Ka</a:t>
            </a:r>
            <a:r>
              <a:rPr lang="zh-CN" altLang="en" sz="2000" dirty="0">
                <a:latin typeface="Open Sans"/>
              </a:rPr>
              <a:t>。</a:t>
            </a:r>
            <a:r>
              <a:rPr lang="en" altLang="zh-CN" sz="2000" dirty="0">
                <a:latin typeface="Open Sans"/>
              </a:rPr>
              <a:t>la</a:t>
            </a:r>
            <a:r>
              <a:rPr lang="zh-CN" altLang="en-US" sz="2000" dirty="0">
                <a:latin typeface="Open Sans"/>
              </a:rPr>
              <a:t>是环境光的颜色，</a:t>
            </a:r>
            <a:r>
              <a:rPr lang="en" altLang="zh-CN" sz="2000" dirty="0">
                <a:latin typeface="Open Sans"/>
              </a:rPr>
              <a:t>Ka </a:t>
            </a:r>
            <a:r>
              <a:rPr lang="zh-CN" altLang="en-US" sz="2000" dirty="0">
                <a:latin typeface="Open Sans"/>
              </a:rPr>
              <a:t>是物体的环境光系数，一般而言 </a:t>
            </a:r>
            <a:r>
              <a:rPr lang="en" altLang="zh-CN" sz="2000" dirty="0">
                <a:latin typeface="Open Sans"/>
              </a:rPr>
              <a:t>Ka = </a:t>
            </a:r>
            <a:r>
              <a:rPr lang="en" altLang="zh-CN" sz="2000" dirty="0" err="1">
                <a:latin typeface="Open Sans"/>
              </a:rPr>
              <a:t>Kd</a:t>
            </a:r>
            <a:r>
              <a:rPr lang="en" altLang="zh-CN" sz="2000" dirty="0">
                <a:latin typeface="Open Sans"/>
              </a:rPr>
              <a:t> = </a:t>
            </a:r>
            <a:r>
              <a:rPr lang="zh-CN" altLang="en-US" sz="2000" dirty="0">
                <a:latin typeface="Open Sans"/>
              </a:rPr>
              <a:t>物体本身的颜色，只有高光的 </a:t>
            </a:r>
            <a:r>
              <a:rPr lang="en" altLang="zh-CN" sz="2000" dirty="0">
                <a:latin typeface="Open Sans"/>
              </a:rPr>
              <a:t>Ks</a:t>
            </a:r>
            <a:r>
              <a:rPr lang="zh-CN" altLang="en-US" sz="2000" dirty="0">
                <a:latin typeface="Open Sans"/>
              </a:rPr>
              <a:t>不是物体本身的颜色，而是偏白色。</a:t>
            </a:r>
          </a:p>
        </p:txBody>
      </p:sp>
    </p:spTree>
    <p:extLst>
      <p:ext uri="{BB962C8B-B14F-4D97-AF65-F5344CB8AC3E}">
        <p14:creationId xmlns:p14="http://schemas.microsoft.com/office/powerpoint/2010/main" val="360236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光照</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484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漫反射</a:t>
            </a:r>
          </a:p>
        </p:txBody>
      </p:sp>
      <p:pic>
        <p:nvPicPr>
          <p:cNvPr id="2" name="图片 1">
            <a:extLst>
              <a:ext uri="{FF2B5EF4-FFF2-40B4-BE49-F238E27FC236}">
                <a16:creationId xmlns:a16="http://schemas.microsoft.com/office/drawing/2014/main" id="{32E443B8-A75C-EC4D-86C4-4ADF59DFD110}"/>
              </a:ext>
            </a:extLst>
          </p:cNvPr>
          <p:cNvPicPr>
            <a:picLocks noChangeAspect="1"/>
          </p:cNvPicPr>
          <p:nvPr/>
        </p:nvPicPr>
        <p:blipFill>
          <a:blip r:embed="rId3"/>
          <a:stretch>
            <a:fillRect/>
          </a:stretch>
        </p:blipFill>
        <p:spPr>
          <a:xfrm>
            <a:off x="546100" y="2082799"/>
            <a:ext cx="4876800" cy="3073400"/>
          </a:xfrm>
          <a:prstGeom prst="rect">
            <a:avLst/>
          </a:prstGeom>
        </p:spPr>
      </p:pic>
      <p:sp>
        <p:nvSpPr>
          <p:cNvPr id="3" name="矩形 2">
            <a:extLst>
              <a:ext uri="{FF2B5EF4-FFF2-40B4-BE49-F238E27FC236}">
                <a16:creationId xmlns:a16="http://schemas.microsoft.com/office/drawing/2014/main" id="{2837454E-1A9D-C14E-8475-D2848767D848}"/>
              </a:ext>
            </a:extLst>
          </p:cNvPr>
          <p:cNvSpPr/>
          <p:nvPr/>
        </p:nvSpPr>
        <p:spPr>
          <a:xfrm>
            <a:off x="5727700" y="1880562"/>
            <a:ext cx="6096000" cy="3477875"/>
          </a:xfrm>
          <a:prstGeom prst="rect">
            <a:avLst/>
          </a:prstGeom>
        </p:spPr>
        <p:txBody>
          <a:bodyPr>
            <a:spAutoFit/>
          </a:bodyPr>
          <a:lstStyle/>
          <a:p>
            <a:r>
              <a:rPr lang="en" altLang="zh-CN" sz="2000" dirty="0">
                <a:latin typeface="Open Sans"/>
              </a:rPr>
              <a:t>N</a:t>
            </a:r>
            <a:r>
              <a:rPr lang="zh-CN" altLang="en-US" sz="2000" dirty="0">
                <a:latin typeface="Open Sans"/>
              </a:rPr>
              <a:t>是物体的法线，</a:t>
            </a:r>
            <a:r>
              <a:rPr lang="en" altLang="zh-CN" sz="2000" dirty="0">
                <a:latin typeface="Open Sans"/>
              </a:rPr>
              <a:t>L </a:t>
            </a:r>
            <a:r>
              <a:rPr lang="zh-CN" altLang="en-US" sz="2000" dirty="0">
                <a:latin typeface="Open Sans"/>
              </a:rPr>
              <a:t>是入射光的方向向量，</a:t>
            </a:r>
            <a:r>
              <a:rPr lang="en" altLang="zh-CN" sz="2000" dirty="0">
                <a:latin typeface="Open Sans"/>
              </a:rPr>
              <a:t>le </a:t>
            </a:r>
            <a:r>
              <a:rPr lang="zh-CN" altLang="en-US" sz="2000" dirty="0">
                <a:latin typeface="Open Sans"/>
              </a:rPr>
              <a:t>是入射光的颜色，则反射光的颜色强度 </a:t>
            </a:r>
            <a:r>
              <a:rPr lang="en" altLang="zh-CN" sz="2000" dirty="0" err="1">
                <a:latin typeface="Open Sans"/>
              </a:rPr>
              <a:t>lj</a:t>
            </a:r>
            <a:r>
              <a:rPr lang="en" altLang="zh-CN" sz="2000" dirty="0">
                <a:latin typeface="Open Sans"/>
              </a:rPr>
              <a:t> </a:t>
            </a:r>
            <a:r>
              <a:rPr lang="zh-CN" altLang="en-US" sz="2000" dirty="0">
                <a:latin typeface="Open Sans"/>
              </a:rPr>
              <a:t>满足：</a:t>
            </a:r>
            <a:r>
              <a:rPr lang="en" altLang="zh-CN" sz="2000" dirty="0" err="1">
                <a:latin typeface="Open Sans"/>
              </a:rPr>
              <a:t>lj</a:t>
            </a:r>
            <a:r>
              <a:rPr lang="en" altLang="zh-CN" sz="2000" dirty="0">
                <a:latin typeface="Open Sans"/>
              </a:rPr>
              <a:t> = le </a:t>
            </a:r>
            <a:r>
              <a:rPr lang="en" altLang="zh-CN" sz="2000" dirty="0" err="1">
                <a:latin typeface="Open Sans"/>
              </a:rPr>
              <a:t>Kd</a:t>
            </a:r>
            <a:r>
              <a:rPr lang="en" altLang="zh-CN" sz="2000" dirty="0">
                <a:latin typeface="Open Sans"/>
              </a:rPr>
              <a:t> cos(</a:t>
            </a:r>
            <a:r>
              <a:rPr lang="el-GR" altLang="zh-CN" sz="2000" dirty="0">
                <a:latin typeface="Open Sans"/>
              </a:rPr>
              <a:t>θ) </a:t>
            </a:r>
            <a:r>
              <a:rPr lang="zh-CN" altLang="en-US" sz="2000" dirty="0">
                <a:latin typeface="Open Sans"/>
              </a:rPr>
              <a:t>或者 </a:t>
            </a:r>
            <a:r>
              <a:rPr lang="en" altLang="zh-CN" sz="2000" dirty="0" err="1">
                <a:latin typeface="Open Sans"/>
              </a:rPr>
              <a:t>lj</a:t>
            </a:r>
            <a:r>
              <a:rPr lang="en" altLang="zh-CN" sz="2000" dirty="0">
                <a:latin typeface="Open Sans"/>
              </a:rPr>
              <a:t> = le </a:t>
            </a:r>
            <a:r>
              <a:rPr lang="en" altLang="zh-CN" sz="2000" dirty="0" err="1">
                <a:latin typeface="Open Sans"/>
              </a:rPr>
              <a:t>Kd</a:t>
            </a:r>
            <a:r>
              <a:rPr lang="en" altLang="zh-CN" sz="2000" dirty="0">
                <a:latin typeface="Open Sans"/>
              </a:rPr>
              <a:t> (L·N)</a:t>
            </a:r>
            <a:r>
              <a:rPr lang="zh-CN" altLang="en" sz="2000" dirty="0">
                <a:latin typeface="Open Sans"/>
              </a:rPr>
              <a:t>。</a:t>
            </a:r>
            <a:r>
              <a:rPr lang="zh-CN" altLang="en-US" sz="2000" dirty="0">
                <a:latin typeface="Open Sans"/>
              </a:rPr>
              <a:t>其中，</a:t>
            </a:r>
            <a:r>
              <a:rPr lang="en" altLang="zh-CN" sz="2000" dirty="0" err="1">
                <a:latin typeface="Open Sans"/>
              </a:rPr>
              <a:t>Kd</a:t>
            </a:r>
            <a:r>
              <a:rPr lang="en" altLang="zh-CN" sz="2000" dirty="0">
                <a:latin typeface="Open Sans"/>
              </a:rPr>
              <a:t> </a:t>
            </a:r>
            <a:r>
              <a:rPr lang="zh-CN" altLang="en-US" sz="2000" dirty="0">
                <a:latin typeface="Open Sans"/>
              </a:rPr>
              <a:t>是物体本身的颜色。光照方向向量和法线都是标准化之后的。颜色向量的 </a:t>
            </a:r>
            <a:r>
              <a:rPr lang="en" altLang="zh-CN" sz="2000" dirty="0">
                <a:latin typeface="Open Sans"/>
              </a:rPr>
              <a:t>RGB</a:t>
            </a:r>
            <a:r>
              <a:rPr lang="zh-CN" altLang="en-US" sz="2000" dirty="0">
                <a:latin typeface="Open Sans"/>
              </a:rPr>
              <a:t>范围都是 </a:t>
            </a:r>
            <a:r>
              <a:rPr lang="en-US" altLang="zh-CN" sz="2000" dirty="0">
                <a:latin typeface="Open Sans"/>
              </a:rPr>
              <a:t>0~1</a:t>
            </a:r>
            <a:r>
              <a:rPr lang="zh-CN" altLang="en-US" sz="2000" dirty="0">
                <a:latin typeface="Open Sans"/>
              </a:rPr>
              <a:t>。</a:t>
            </a:r>
          </a:p>
          <a:p>
            <a:r>
              <a:rPr lang="zh-CN" altLang="en-US" sz="2000" dirty="0">
                <a:latin typeface="Open Sans"/>
              </a:rPr>
              <a:t>物体反射的颜色，是物体本来的颜色和照射物体的光的颜色的混合。物体本身颜色和光的颜色的混合比例通过</a:t>
            </a:r>
            <a:r>
              <a:rPr lang="el-GR" altLang="zh-CN" sz="2000" dirty="0">
                <a:latin typeface="Open Sans"/>
              </a:rPr>
              <a:t>θ</a:t>
            </a:r>
            <a:r>
              <a:rPr lang="zh-CN" altLang="en-US" sz="2000" dirty="0">
                <a:latin typeface="Open Sans"/>
              </a:rPr>
              <a:t>来确定，当</a:t>
            </a:r>
            <a:r>
              <a:rPr lang="el-GR" altLang="zh-CN" sz="2000" dirty="0">
                <a:latin typeface="Open Sans"/>
              </a:rPr>
              <a:t>θ</a:t>
            </a:r>
            <a:r>
              <a:rPr lang="zh-CN" altLang="en-US" sz="2000" dirty="0">
                <a:latin typeface="Open Sans"/>
              </a:rPr>
              <a:t>为 </a:t>
            </a:r>
            <a:r>
              <a:rPr lang="en-US" altLang="zh-CN" sz="2000" dirty="0">
                <a:latin typeface="Open Sans"/>
              </a:rPr>
              <a:t>0</a:t>
            </a:r>
            <a:r>
              <a:rPr lang="zh-CN" altLang="en-US" sz="2000" dirty="0">
                <a:latin typeface="Open Sans"/>
              </a:rPr>
              <a:t>，即光正对着使劲照物体，那物体就是很亮的光的颜色。当光正好和物体平行擦着过去，那物体就没颜色了，黑色的。光对物体越正，物体就越亮，否则越暗。</a:t>
            </a:r>
          </a:p>
        </p:txBody>
      </p:sp>
    </p:spTree>
    <p:extLst>
      <p:ext uri="{BB962C8B-B14F-4D97-AF65-F5344CB8AC3E}">
        <p14:creationId xmlns:p14="http://schemas.microsoft.com/office/powerpoint/2010/main" val="161081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光照</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2055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高光</a:t>
            </a:r>
          </a:p>
        </p:txBody>
      </p:sp>
      <p:pic>
        <p:nvPicPr>
          <p:cNvPr id="2" name="图片 1">
            <a:extLst>
              <a:ext uri="{FF2B5EF4-FFF2-40B4-BE49-F238E27FC236}">
                <a16:creationId xmlns:a16="http://schemas.microsoft.com/office/drawing/2014/main" id="{2F514C4C-A448-8B42-81BF-CA6430CC2CD9}"/>
              </a:ext>
            </a:extLst>
          </p:cNvPr>
          <p:cNvPicPr>
            <a:picLocks noChangeAspect="1"/>
          </p:cNvPicPr>
          <p:nvPr/>
        </p:nvPicPr>
        <p:blipFill>
          <a:blip r:embed="rId3"/>
          <a:stretch>
            <a:fillRect/>
          </a:stretch>
        </p:blipFill>
        <p:spPr>
          <a:xfrm>
            <a:off x="332722" y="2851150"/>
            <a:ext cx="5320900" cy="2101850"/>
          </a:xfrm>
          <a:prstGeom prst="rect">
            <a:avLst/>
          </a:prstGeom>
        </p:spPr>
      </p:pic>
      <p:pic>
        <p:nvPicPr>
          <p:cNvPr id="3" name="图片 2">
            <a:extLst>
              <a:ext uri="{FF2B5EF4-FFF2-40B4-BE49-F238E27FC236}">
                <a16:creationId xmlns:a16="http://schemas.microsoft.com/office/drawing/2014/main" id="{4DA71CAC-F36B-8042-83C0-2D3B2B2D98C3}"/>
              </a:ext>
            </a:extLst>
          </p:cNvPr>
          <p:cNvPicPr>
            <a:picLocks noChangeAspect="1"/>
          </p:cNvPicPr>
          <p:nvPr/>
        </p:nvPicPr>
        <p:blipFill>
          <a:blip r:embed="rId4"/>
          <a:stretch>
            <a:fillRect/>
          </a:stretch>
        </p:blipFill>
        <p:spPr>
          <a:xfrm>
            <a:off x="4298950" y="1488378"/>
            <a:ext cx="3594100" cy="609600"/>
          </a:xfrm>
          <a:prstGeom prst="rect">
            <a:avLst/>
          </a:prstGeom>
        </p:spPr>
      </p:pic>
      <p:sp>
        <p:nvSpPr>
          <p:cNvPr id="4" name="矩形 3">
            <a:extLst>
              <a:ext uri="{FF2B5EF4-FFF2-40B4-BE49-F238E27FC236}">
                <a16:creationId xmlns:a16="http://schemas.microsoft.com/office/drawing/2014/main" id="{2F545D02-FAC6-224C-AD60-44918E2EB101}"/>
              </a:ext>
            </a:extLst>
          </p:cNvPr>
          <p:cNvSpPr/>
          <p:nvPr/>
        </p:nvSpPr>
        <p:spPr>
          <a:xfrm>
            <a:off x="5778500" y="2931855"/>
            <a:ext cx="6096000" cy="2554545"/>
          </a:xfrm>
          <a:prstGeom prst="rect">
            <a:avLst/>
          </a:prstGeom>
        </p:spPr>
        <p:txBody>
          <a:bodyPr>
            <a:spAutoFit/>
          </a:bodyPr>
          <a:lstStyle/>
          <a:p>
            <a:r>
              <a:rPr lang="zh-CN" altLang="en-US" sz="2000" dirty="0">
                <a:latin typeface="Open Sans"/>
              </a:rPr>
              <a:t>高光和视角有关系，</a:t>
            </a:r>
            <a:r>
              <a:rPr lang="en" altLang="zh-CN" sz="2000" dirty="0">
                <a:latin typeface="Open Sans"/>
              </a:rPr>
              <a:t>V </a:t>
            </a:r>
            <a:r>
              <a:rPr lang="zh-CN" altLang="en-US" sz="2000" dirty="0">
                <a:latin typeface="Open Sans"/>
              </a:rPr>
              <a:t>是视角向量。</a:t>
            </a:r>
            <a:r>
              <a:rPr lang="en" altLang="zh-CN" sz="2000" dirty="0">
                <a:latin typeface="Open Sans"/>
              </a:rPr>
              <a:t>Ks </a:t>
            </a:r>
            <a:r>
              <a:rPr lang="zh-CN" altLang="en-US" sz="2000" dirty="0">
                <a:latin typeface="Open Sans"/>
              </a:rPr>
              <a:t>是物体镜面反射的颜色，一般是白色。</a:t>
            </a:r>
            <a:r>
              <a:rPr lang="en" altLang="zh-CN" sz="2000" dirty="0">
                <a:latin typeface="Open Sans"/>
              </a:rPr>
              <a:t>R </a:t>
            </a:r>
            <a:r>
              <a:rPr lang="zh-CN" altLang="en-US" sz="2000" dirty="0">
                <a:latin typeface="Open Sans"/>
              </a:rPr>
              <a:t>是反射光的方向向量，即 </a:t>
            </a:r>
            <a:r>
              <a:rPr lang="en" altLang="zh-CN" sz="2000" dirty="0">
                <a:latin typeface="Open Sans"/>
              </a:rPr>
              <a:t>L</a:t>
            </a:r>
            <a:r>
              <a:rPr lang="zh-CN" altLang="en-US" sz="2000" dirty="0">
                <a:latin typeface="Open Sans"/>
              </a:rPr>
              <a:t>入射光关于法线 </a:t>
            </a:r>
            <a:r>
              <a:rPr lang="en" altLang="zh-CN" sz="2000" dirty="0">
                <a:latin typeface="Open Sans"/>
              </a:rPr>
              <a:t>N</a:t>
            </a:r>
            <a:r>
              <a:rPr lang="zh-CN" altLang="en-US" sz="2000" dirty="0">
                <a:latin typeface="Open Sans"/>
              </a:rPr>
              <a:t>的对称向量。</a:t>
            </a:r>
            <a:r>
              <a:rPr lang="en" altLang="zh-CN" sz="2000" dirty="0">
                <a:latin typeface="Open Sans"/>
              </a:rPr>
              <a:t>spec</a:t>
            </a:r>
            <a:r>
              <a:rPr lang="zh-CN" altLang="en-US" sz="2000" dirty="0">
                <a:latin typeface="Open Sans"/>
              </a:rPr>
              <a:t>是反射强度。</a:t>
            </a:r>
          </a:p>
          <a:p>
            <a:r>
              <a:rPr lang="zh-CN" altLang="en-US" sz="2000" dirty="0">
                <a:latin typeface="Open Sans"/>
              </a:rPr>
              <a:t>镜面反射（高光）的颜色是入射光的颜色和镜面反射光的颜色的叠加。镜面反射光的强度取决于视角以及 </a:t>
            </a:r>
            <a:r>
              <a:rPr lang="en" altLang="zh-CN" sz="2000" dirty="0">
                <a:latin typeface="Open Sans"/>
              </a:rPr>
              <a:t>spec</a:t>
            </a:r>
            <a:r>
              <a:rPr lang="zh-CN" altLang="en" sz="2000" dirty="0">
                <a:latin typeface="Open Sans"/>
              </a:rPr>
              <a:t>。</a:t>
            </a:r>
            <a:r>
              <a:rPr lang="zh-CN" altLang="en-US" sz="2000" dirty="0">
                <a:latin typeface="Open Sans"/>
              </a:rPr>
              <a:t>当 </a:t>
            </a:r>
            <a:r>
              <a:rPr lang="en" altLang="zh-CN" sz="2000" dirty="0">
                <a:latin typeface="Open Sans"/>
              </a:rPr>
              <a:t>V </a:t>
            </a:r>
            <a:r>
              <a:rPr lang="zh-CN" altLang="en-US" sz="2000" dirty="0">
                <a:latin typeface="Open Sans"/>
              </a:rPr>
              <a:t>和 </a:t>
            </a:r>
            <a:r>
              <a:rPr lang="en" altLang="zh-CN" sz="2000" dirty="0">
                <a:latin typeface="Open Sans"/>
              </a:rPr>
              <a:t>R</a:t>
            </a:r>
            <a:r>
              <a:rPr lang="zh-CN" altLang="en-US" sz="2000" dirty="0">
                <a:latin typeface="Open Sans"/>
              </a:rPr>
              <a:t>平行时，即反射的光直射眼睛，会特别亮。到 </a:t>
            </a:r>
            <a:r>
              <a:rPr lang="en" altLang="zh-CN" sz="2000" dirty="0">
                <a:latin typeface="Open Sans"/>
              </a:rPr>
              <a:t>V </a:t>
            </a:r>
            <a:r>
              <a:rPr lang="zh-CN" altLang="en-US" sz="2000" dirty="0">
                <a:latin typeface="Open Sans"/>
              </a:rPr>
              <a:t>和 </a:t>
            </a:r>
            <a:r>
              <a:rPr lang="en" altLang="zh-CN" sz="2000" dirty="0">
                <a:latin typeface="Open Sans"/>
              </a:rPr>
              <a:t>R </a:t>
            </a:r>
            <a:r>
              <a:rPr lang="zh-CN" altLang="en-US" sz="2000" dirty="0">
                <a:latin typeface="Open Sans"/>
              </a:rPr>
              <a:t>垂直时，光照全都照不进眼睛，就没有镜面反射（高光）。</a:t>
            </a:r>
          </a:p>
        </p:txBody>
      </p:sp>
    </p:spTree>
    <p:extLst>
      <p:ext uri="{BB962C8B-B14F-4D97-AF65-F5344CB8AC3E}">
        <p14:creationId xmlns:p14="http://schemas.microsoft.com/office/powerpoint/2010/main" val="2295775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C275E44-716E-1C4A-9C8A-68157DAE0E52}"/>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光照</a:t>
            </a:r>
          </a:p>
        </p:txBody>
      </p:sp>
      <p:sp>
        <p:nvSpPr>
          <p:cNvPr id="10" name="文本框 9">
            <a:extLst>
              <a:ext uri="{FF2B5EF4-FFF2-40B4-BE49-F238E27FC236}">
                <a16:creationId xmlns:a16="http://schemas.microsoft.com/office/drawing/2014/main" id="{178724CF-22CD-BA4E-B76A-1BB7650ADC80}"/>
              </a:ext>
            </a:extLst>
          </p:cNvPr>
          <p:cNvSpPr txBox="1"/>
          <p:nvPr/>
        </p:nvSpPr>
        <p:spPr>
          <a:xfrm>
            <a:off x="267674" y="967103"/>
            <a:ext cx="12055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效果</a:t>
            </a:r>
          </a:p>
        </p:txBody>
      </p:sp>
      <p:pic>
        <p:nvPicPr>
          <p:cNvPr id="5" name="图片 4">
            <a:extLst>
              <a:ext uri="{FF2B5EF4-FFF2-40B4-BE49-F238E27FC236}">
                <a16:creationId xmlns:a16="http://schemas.microsoft.com/office/drawing/2014/main" id="{52BDA297-F32C-1842-B116-D29BDABF2B17}"/>
              </a:ext>
            </a:extLst>
          </p:cNvPr>
          <p:cNvPicPr>
            <a:picLocks noChangeAspect="1"/>
          </p:cNvPicPr>
          <p:nvPr/>
        </p:nvPicPr>
        <p:blipFill>
          <a:blip r:embed="rId3"/>
          <a:stretch>
            <a:fillRect/>
          </a:stretch>
        </p:blipFill>
        <p:spPr>
          <a:xfrm>
            <a:off x="3517900" y="1511300"/>
            <a:ext cx="5156200" cy="3835400"/>
          </a:xfrm>
          <a:prstGeom prst="rect">
            <a:avLst/>
          </a:prstGeom>
        </p:spPr>
      </p:pic>
    </p:spTree>
    <p:extLst>
      <p:ext uri="{BB962C8B-B14F-4D97-AF65-F5344CB8AC3E}">
        <p14:creationId xmlns:p14="http://schemas.microsoft.com/office/powerpoint/2010/main" val="309609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4962232" y="2767280"/>
            <a:ext cx="2267536" cy="1323439"/>
          </a:xfrm>
          <a:prstGeom prst="rect">
            <a:avLst/>
          </a:prstGeom>
          <a:noFill/>
        </p:spPr>
        <p:txBody>
          <a:bodyPr wrap="square" rtlCol="0">
            <a:spAutoFit/>
          </a:bodyPr>
          <a:lstStyle/>
          <a:p>
            <a:r>
              <a:rPr kumimoji="1" lang="zh-CN" altLang="en-US" sz="8000" dirty="0">
                <a:latin typeface="DengXian" panose="02010600030101010101" pitchFamily="2" charset="-122"/>
                <a:ea typeface="DengXian" panose="02010600030101010101" pitchFamily="2" charset="-122"/>
              </a:rPr>
              <a:t>总述</a:t>
            </a:r>
          </a:p>
        </p:txBody>
      </p:sp>
    </p:spTree>
    <p:extLst>
      <p:ext uri="{BB962C8B-B14F-4D97-AF65-F5344CB8AC3E}">
        <p14:creationId xmlns:p14="http://schemas.microsoft.com/office/powerpoint/2010/main" val="427622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86CF5E6-4036-8142-BB18-B0B654A86284}"/>
              </a:ext>
            </a:extLst>
          </p:cNvPr>
          <p:cNvSpPr txBox="1"/>
          <p:nvPr/>
        </p:nvSpPr>
        <p:spPr>
          <a:xfrm>
            <a:off x="216874" y="136106"/>
            <a:ext cx="1535726" cy="830997"/>
          </a:xfrm>
          <a:prstGeom prst="rect">
            <a:avLst/>
          </a:prstGeom>
          <a:noFill/>
        </p:spPr>
        <p:txBody>
          <a:bodyPr wrap="square" rtlCol="0">
            <a:spAutoFit/>
          </a:bodyPr>
          <a:lstStyle/>
          <a:p>
            <a:r>
              <a:rPr kumimoji="1" lang="zh-CN" altLang="en-US" sz="4800" dirty="0">
                <a:latin typeface="+mn-ea"/>
              </a:rPr>
              <a:t>总结</a:t>
            </a:r>
          </a:p>
        </p:txBody>
      </p:sp>
      <p:sp>
        <p:nvSpPr>
          <p:cNvPr id="4" name="文本框 3">
            <a:extLst>
              <a:ext uri="{FF2B5EF4-FFF2-40B4-BE49-F238E27FC236}">
                <a16:creationId xmlns:a16="http://schemas.microsoft.com/office/drawing/2014/main" id="{E3319459-E634-AF4D-9ACD-047E4EC50522}"/>
              </a:ext>
            </a:extLst>
          </p:cNvPr>
          <p:cNvSpPr txBox="1"/>
          <p:nvPr/>
        </p:nvSpPr>
        <p:spPr>
          <a:xfrm>
            <a:off x="3091541" y="1425481"/>
            <a:ext cx="5573487" cy="1200329"/>
          </a:xfrm>
          <a:prstGeom prst="rect">
            <a:avLst/>
          </a:prstGeom>
          <a:noFill/>
        </p:spPr>
        <p:txBody>
          <a:bodyPr wrap="square" rtlCol="0">
            <a:spAutoFit/>
          </a:bodyPr>
          <a:lstStyle/>
          <a:p>
            <a:r>
              <a:rPr kumimoji="1" lang="zh-CN" altLang="en-US" dirty="0"/>
              <a:t>我们只是实现了简单的一个旋转的立方体就投入了这么多的精力，游戏引擎渲染的庞大的</a:t>
            </a:r>
            <a:r>
              <a:rPr kumimoji="1" lang="en-US" altLang="zh-CN" dirty="0"/>
              <a:t>3D</a:t>
            </a:r>
            <a:r>
              <a:rPr kumimoji="1" lang="zh-CN" altLang="en-US" dirty="0"/>
              <a:t>世界是我们无法想象的，我们还有很大很大的差距和学习空间，要好好利用现在的学习资源投入到图形学的学习之中去</a:t>
            </a:r>
          </a:p>
        </p:txBody>
      </p:sp>
      <p:pic>
        <p:nvPicPr>
          <p:cNvPr id="7" name="图片 6">
            <a:extLst>
              <a:ext uri="{FF2B5EF4-FFF2-40B4-BE49-F238E27FC236}">
                <a16:creationId xmlns:a16="http://schemas.microsoft.com/office/drawing/2014/main" id="{061068F5-A5B2-DA4E-A4B1-BAECC4BF946C}"/>
              </a:ext>
            </a:extLst>
          </p:cNvPr>
          <p:cNvPicPr>
            <a:picLocks noChangeAspect="1"/>
          </p:cNvPicPr>
          <p:nvPr/>
        </p:nvPicPr>
        <p:blipFill>
          <a:blip r:embed="rId3"/>
          <a:stretch>
            <a:fillRect/>
          </a:stretch>
        </p:blipFill>
        <p:spPr>
          <a:xfrm>
            <a:off x="6151270" y="3084188"/>
            <a:ext cx="5889792" cy="2914220"/>
          </a:xfrm>
          <a:prstGeom prst="rect">
            <a:avLst/>
          </a:prstGeom>
        </p:spPr>
      </p:pic>
      <p:pic>
        <p:nvPicPr>
          <p:cNvPr id="9" name="图片 8">
            <a:extLst>
              <a:ext uri="{FF2B5EF4-FFF2-40B4-BE49-F238E27FC236}">
                <a16:creationId xmlns:a16="http://schemas.microsoft.com/office/drawing/2014/main" id="{CFF50631-B73E-3748-B8F7-6EE6F68BE886}"/>
              </a:ext>
            </a:extLst>
          </p:cNvPr>
          <p:cNvPicPr>
            <a:picLocks noChangeAspect="1"/>
          </p:cNvPicPr>
          <p:nvPr/>
        </p:nvPicPr>
        <p:blipFill>
          <a:blip r:embed="rId4"/>
          <a:stretch>
            <a:fillRect/>
          </a:stretch>
        </p:blipFill>
        <p:spPr>
          <a:xfrm>
            <a:off x="239486" y="3084189"/>
            <a:ext cx="5183951" cy="2914221"/>
          </a:xfrm>
          <a:prstGeom prst="rect">
            <a:avLst/>
          </a:prstGeom>
        </p:spPr>
      </p:pic>
    </p:spTree>
    <p:extLst>
      <p:ext uri="{BB962C8B-B14F-4D97-AF65-F5344CB8AC3E}">
        <p14:creationId xmlns:p14="http://schemas.microsoft.com/office/powerpoint/2010/main" val="1445689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319459-E634-AF4D-9ACD-047E4EC50522}"/>
              </a:ext>
            </a:extLst>
          </p:cNvPr>
          <p:cNvSpPr txBox="1"/>
          <p:nvPr/>
        </p:nvSpPr>
        <p:spPr>
          <a:xfrm>
            <a:off x="3218310" y="2967335"/>
            <a:ext cx="5755380" cy="923330"/>
          </a:xfrm>
          <a:prstGeom prst="rect">
            <a:avLst/>
          </a:prstGeom>
          <a:noFill/>
        </p:spPr>
        <p:txBody>
          <a:bodyPr wrap="square" rtlCol="0">
            <a:spAutoFit/>
          </a:bodyPr>
          <a:lstStyle/>
          <a:p>
            <a:r>
              <a:rPr kumimoji="1" lang="zh-CN" altLang="en-US" sz="5400" dirty="0">
                <a:effectLst>
                  <a:glow rad="114300">
                    <a:srgbClr val="DCFFCC">
                      <a:alpha val="36000"/>
                    </a:srgbClr>
                  </a:glow>
                  <a:outerShdw blurRad="50800" dist="50800" dir="5400000" algn="ctr" rotWithShape="0">
                    <a:srgbClr val="000000"/>
                  </a:outerShdw>
                  <a:reflection stA="41000" endPos="65000" dist="50800" dir="5400000" sy="-100000" algn="bl" rotWithShape="0"/>
                </a:effectLst>
              </a:rPr>
              <a:t>谢谢贾老师的指导</a:t>
            </a:r>
          </a:p>
        </p:txBody>
      </p:sp>
    </p:spTree>
    <p:extLst>
      <p:ext uri="{BB962C8B-B14F-4D97-AF65-F5344CB8AC3E}">
        <p14:creationId xmlns:p14="http://schemas.microsoft.com/office/powerpoint/2010/main" val="3408159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7E3E411-3D8E-E546-918E-8513BECBC5DF}"/>
              </a:ext>
            </a:extLst>
          </p:cNvPr>
          <p:cNvSpPr txBox="1"/>
          <p:nvPr/>
        </p:nvSpPr>
        <p:spPr>
          <a:xfrm>
            <a:off x="8816402" y="5657013"/>
            <a:ext cx="2962886" cy="923330"/>
          </a:xfrm>
          <a:prstGeom prst="rect">
            <a:avLst/>
          </a:prstGeom>
          <a:noFill/>
        </p:spPr>
        <p:txBody>
          <a:bodyPr wrap="square" rtlCol="0">
            <a:spAutoFit/>
          </a:bodyPr>
          <a:lstStyle/>
          <a:p>
            <a:pPr algn="ctr"/>
            <a:r>
              <a:rPr kumimoji="1" lang="en-US" altLang="zh-CN" dirty="0" err="1">
                <a:latin typeface="Stencil" pitchFamily="82" charset="0"/>
                <a:ea typeface="Gungsuh" panose="02030600000101010101" pitchFamily="18" charset="-127"/>
              </a:rPr>
              <a:t>doubleZ</a:t>
            </a:r>
            <a:endParaRPr kumimoji="1" lang="en-US" altLang="zh-CN" dirty="0">
              <a:latin typeface="Stencil" pitchFamily="82" charset="0"/>
              <a:ea typeface="Gungsuh" panose="02030600000101010101" pitchFamily="18" charset="-127"/>
            </a:endParaRPr>
          </a:p>
          <a:p>
            <a:pPr algn="ctr"/>
            <a:r>
              <a:rPr kumimoji="1" lang="en-US" altLang="zh-CN" dirty="0">
                <a:latin typeface="Stencil" pitchFamily="82" charset="0"/>
                <a:ea typeface="Gungsuh" panose="02030600000101010101" pitchFamily="18" charset="-127"/>
              </a:rPr>
              <a:t>Tongji University</a:t>
            </a:r>
          </a:p>
          <a:p>
            <a:pPr algn="ctr"/>
            <a:r>
              <a:rPr kumimoji="1" lang="en-US" altLang="zh-CN" dirty="0">
                <a:latin typeface="Stencil" pitchFamily="82" charset="0"/>
                <a:ea typeface="Gungsuh" panose="02030600000101010101" pitchFamily="18" charset="-127"/>
              </a:rPr>
              <a:t>All right reversed.</a:t>
            </a:r>
            <a:endParaRPr kumimoji="1" lang="zh-CN" altLang="en-US" dirty="0">
              <a:latin typeface="Stencil" pitchFamily="82" charset="0"/>
              <a:ea typeface="Gungsuh" panose="02030600000101010101" pitchFamily="18" charset="-127"/>
            </a:endParaRPr>
          </a:p>
        </p:txBody>
      </p:sp>
      <p:sp>
        <p:nvSpPr>
          <p:cNvPr id="4" name="文本框 3">
            <a:extLst>
              <a:ext uri="{FF2B5EF4-FFF2-40B4-BE49-F238E27FC236}">
                <a16:creationId xmlns:a16="http://schemas.microsoft.com/office/drawing/2014/main" id="{658CD910-43DD-9F40-90EE-3FC9C1B551EC}"/>
              </a:ext>
            </a:extLst>
          </p:cNvPr>
          <p:cNvSpPr txBox="1"/>
          <p:nvPr/>
        </p:nvSpPr>
        <p:spPr>
          <a:xfrm>
            <a:off x="3152075" y="3941178"/>
            <a:ext cx="5887850" cy="923330"/>
          </a:xfrm>
          <a:prstGeom prst="rect">
            <a:avLst/>
          </a:prstGeom>
          <a:noFill/>
        </p:spPr>
        <p:txBody>
          <a:bodyPr wrap="square" rtlCol="0">
            <a:spAutoFit/>
          </a:bodyPr>
          <a:lstStyle/>
          <a:p>
            <a:r>
              <a:rPr kumimoji="1" lang="en-US" altLang="zh-CN" sz="5400" dirty="0">
                <a:effectLst>
                  <a:glow rad="114300">
                    <a:srgbClr val="DCFFCC">
                      <a:alpha val="36000"/>
                    </a:srgbClr>
                  </a:glow>
                  <a:outerShdw blurRad="50800" dist="50800" dir="5400000" algn="ctr" rotWithShape="0">
                    <a:srgbClr val="000000"/>
                  </a:outerShdw>
                  <a:reflection stA="41000" endPos="65000" dist="50800" dir="5400000" sy="-100000" algn="bl" rotWithShape="0"/>
                </a:effectLst>
              </a:rPr>
              <a:t>Thanks for listening!</a:t>
            </a:r>
            <a:endParaRPr kumimoji="1" lang="zh-CN" altLang="en-US" sz="5400" dirty="0">
              <a:effectLst>
                <a:glow rad="114300">
                  <a:srgbClr val="DCFFCC">
                    <a:alpha val="36000"/>
                  </a:srgbClr>
                </a:glow>
                <a:outerShdw blurRad="50800" dist="50800" dir="5400000" algn="ctr" rotWithShape="0">
                  <a:srgbClr val="000000"/>
                </a:outerShdw>
                <a:reflection stA="41000" endPos="65000" dist="50800" dir="5400000" sy="-100000" algn="bl" rotWithShape="0"/>
              </a:effectLst>
            </a:endParaRPr>
          </a:p>
        </p:txBody>
      </p:sp>
      <p:sp>
        <p:nvSpPr>
          <p:cNvPr id="6" name="文本框 5">
            <a:extLst>
              <a:ext uri="{FF2B5EF4-FFF2-40B4-BE49-F238E27FC236}">
                <a16:creationId xmlns:a16="http://schemas.microsoft.com/office/drawing/2014/main" id="{E083C669-24D0-A244-B6E0-4D916ECD0122}"/>
              </a:ext>
            </a:extLst>
          </p:cNvPr>
          <p:cNvSpPr txBox="1"/>
          <p:nvPr/>
        </p:nvSpPr>
        <p:spPr>
          <a:xfrm>
            <a:off x="2918289" y="1988927"/>
            <a:ext cx="6355422" cy="1323439"/>
          </a:xfrm>
          <a:prstGeom prst="rect">
            <a:avLst/>
          </a:prstGeom>
          <a:noFill/>
        </p:spPr>
        <p:txBody>
          <a:bodyPr wrap="square" rtlCol="0">
            <a:spAutoFit/>
          </a:bodyPr>
          <a:lstStyle/>
          <a:p>
            <a:r>
              <a:rPr kumimoji="1" lang="zh-CN" altLang="en-US" sz="8000" dirty="0">
                <a:latin typeface="PMingLiU" panose="02020500000000000000" pitchFamily="18" charset="-120"/>
                <a:ea typeface="PMingLiU" panose="02020500000000000000" pitchFamily="18" charset="-120"/>
              </a:rPr>
              <a:t>软光栅渲染器</a:t>
            </a:r>
          </a:p>
        </p:txBody>
      </p:sp>
      <p:sp>
        <p:nvSpPr>
          <p:cNvPr id="10" name="文本框 9">
            <a:extLst>
              <a:ext uri="{FF2B5EF4-FFF2-40B4-BE49-F238E27FC236}">
                <a16:creationId xmlns:a16="http://schemas.microsoft.com/office/drawing/2014/main" id="{2D8E70A8-8B37-5C43-A01F-12200FCB75B1}"/>
              </a:ext>
            </a:extLst>
          </p:cNvPr>
          <p:cNvSpPr txBox="1"/>
          <p:nvPr/>
        </p:nvSpPr>
        <p:spPr>
          <a:xfrm>
            <a:off x="4173735" y="3099694"/>
            <a:ext cx="3844529" cy="923330"/>
          </a:xfrm>
          <a:prstGeom prst="rect">
            <a:avLst/>
          </a:prstGeom>
          <a:noFill/>
        </p:spPr>
        <p:txBody>
          <a:bodyPr wrap="square" rtlCol="0">
            <a:spAutoFit/>
          </a:bodyPr>
          <a:lstStyle/>
          <a:p>
            <a:r>
              <a:rPr kumimoji="1" lang="en-US" altLang="zh-CN" sz="5400" dirty="0">
                <a:latin typeface="PMingLiU" panose="02020500000000000000" pitchFamily="18" charset="-120"/>
                <a:ea typeface="PMingLiU" panose="02020500000000000000" pitchFamily="18" charset="-120"/>
              </a:rPr>
              <a:t>Soft</a:t>
            </a:r>
            <a:r>
              <a:rPr kumimoji="1" lang="zh-CN" altLang="en-US" sz="5400" dirty="0">
                <a:latin typeface="PMingLiU" panose="02020500000000000000" pitchFamily="18" charset="-120"/>
                <a:ea typeface="PMingLiU" panose="02020500000000000000" pitchFamily="18" charset="-120"/>
              </a:rPr>
              <a:t> </a:t>
            </a:r>
            <a:r>
              <a:rPr kumimoji="1" lang="en-US" altLang="zh-CN" sz="5400" dirty="0">
                <a:latin typeface="PMingLiU" panose="02020500000000000000" pitchFamily="18" charset="-120"/>
                <a:ea typeface="PMingLiU" panose="02020500000000000000" pitchFamily="18" charset="-120"/>
              </a:rPr>
              <a:t>Renderer</a:t>
            </a:r>
            <a:endParaRPr kumimoji="1" lang="zh-CN" altLang="en-US" sz="54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882054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10150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选题</a:t>
            </a:r>
          </a:p>
        </p:txBody>
      </p:sp>
      <p:pic>
        <p:nvPicPr>
          <p:cNvPr id="4" name="图片 3">
            <a:extLst>
              <a:ext uri="{FF2B5EF4-FFF2-40B4-BE49-F238E27FC236}">
                <a16:creationId xmlns:a16="http://schemas.microsoft.com/office/drawing/2014/main" id="{DE2A169D-63E7-E548-89CE-EC817B6FCB26}"/>
              </a:ext>
            </a:extLst>
          </p:cNvPr>
          <p:cNvPicPr>
            <a:picLocks noChangeAspect="1"/>
          </p:cNvPicPr>
          <p:nvPr/>
        </p:nvPicPr>
        <p:blipFill>
          <a:blip r:embed="rId3"/>
          <a:stretch>
            <a:fillRect/>
          </a:stretch>
        </p:blipFill>
        <p:spPr>
          <a:xfrm>
            <a:off x="463550" y="2127106"/>
            <a:ext cx="11341100" cy="2755900"/>
          </a:xfrm>
          <a:prstGeom prst="rect">
            <a:avLst/>
          </a:prstGeom>
        </p:spPr>
      </p:pic>
      <p:pic>
        <p:nvPicPr>
          <p:cNvPr id="6" name="图片 5">
            <a:extLst>
              <a:ext uri="{FF2B5EF4-FFF2-40B4-BE49-F238E27FC236}">
                <a16:creationId xmlns:a16="http://schemas.microsoft.com/office/drawing/2014/main" id="{BACCFA0A-F1D3-7345-9C33-999A9315B011}"/>
              </a:ext>
            </a:extLst>
          </p:cNvPr>
          <p:cNvPicPr>
            <a:picLocks noChangeAspect="1"/>
          </p:cNvPicPr>
          <p:nvPr/>
        </p:nvPicPr>
        <p:blipFill>
          <a:blip r:embed="rId4"/>
          <a:stretch>
            <a:fillRect/>
          </a:stretch>
        </p:blipFill>
        <p:spPr>
          <a:xfrm>
            <a:off x="4730750" y="5433265"/>
            <a:ext cx="2806700" cy="469900"/>
          </a:xfrm>
          <a:prstGeom prst="rect">
            <a:avLst/>
          </a:prstGeom>
        </p:spPr>
      </p:pic>
    </p:spTree>
    <p:extLst>
      <p:ext uri="{BB962C8B-B14F-4D97-AF65-F5344CB8AC3E}">
        <p14:creationId xmlns:p14="http://schemas.microsoft.com/office/powerpoint/2010/main" val="326667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2246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渲染流水线</a:t>
            </a:r>
          </a:p>
        </p:txBody>
      </p:sp>
      <p:sp>
        <p:nvSpPr>
          <p:cNvPr id="3" name="矩形 2">
            <a:extLst>
              <a:ext uri="{FF2B5EF4-FFF2-40B4-BE49-F238E27FC236}">
                <a16:creationId xmlns:a16="http://schemas.microsoft.com/office/drawing/2014/main" id="{77D873C5-2F3F-AE41-AD48-3DD19212E604}"/>
              </a:ext>
            </a:extLst>
          </p:cNvPr>
          <p:cNvSpPr/>
          <p:nvPr/>
        </p:nvSpPr>
        <p:spPr>
          <a:xfrm>
            <a:off x="2768600" y="3013501"/>
            <a:ext cx="6654800" cy="830997"/>
          </a:xfrm>
          <a:prstGeom prst="rect">
            <a:avLst/>
          </a:prstGeom>
        </p:spPr>
        <p:txBody>
          <a:bodyPr wrap="square">
            <a:spAutoFit/>
          </a:bodyPr>
          <a:lstStyle/>
          <a:p>
            <a:pPr algn="ctr"/>
            <a:r>
              <a:rPr lang="zh-CN" altLang="en-US" sz="2400" dirty="0">
                <a:latin typeface="PingFangSC" panose="020B0400000000000000" pitchFamily="34" charset="-122"/>
                <a:ea typeface="PingFangSC" panose="020B0400000000000000" pitchFamily="34" charset="-122"/>
              </a:rPr>
              <a:t>给定一个虚拟相机、一些三维物体、灯光、着色方程、贴图等资源，最终生成一张⼆维图片</a:t>
            </a:r>
            <a:endParaRPr lang="zh-CN" altLang="en-US" sz="2400" dirty="0">
              <a:effectLst/>
            </a:endParaRPr>
          </a:p>
        </p:txBody>
      </p:sp>
    </p:spTree>
    <p:extLst>
      <p:ext uri="{BB962C8B-B14F-4D97-AF65-F5344CB8AC3E}">
        <p14:creationId xmlns:p14="http://schemas.microsoft.com/office/powerpoint/2010/main" val="68073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2246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渲染流水线</a:t>
            </a:r>
          </a:p>
        </p:txBody>
      </p:sp>
      <p:graphicFrame>
        <p:nvGraphicFramePr>
          <p:cNvPr id="7" name="图示 6">
            <a:extLst>
              <a:ext uri="{FF2B5EF4-FFF2-40B4-BE49-F238E27FC236}">
                <a16:creationId xmlns:a16="http://schemas.microsoft.com/office/drawing/2014/main" id="{F5D3F8F6-F9CA-C547-A18F-8F747F2B0421}"/>
              </a:ext>
            </a:extLst>
          </p:cNvPr>
          <p:cNvGraphicFramePr/>
          <p:nvPr>
            <p:extLst>
              <p:ext uri="{D42A27DB-BD31-4B8C-83A1-F6EECF244321}">
                <p14:modId xmlns:p14="http://schemas.microsoft.com/office/powerpoint/2010/main" val="1275375961"/>
              </p:ext>
            </p:extLst>
          </p:nvPr>
        </p:nvGraphicFramePr>
        <p:xfrm>
          <a:off x="2743200" y="1990755"/>
          <a:ext cx="7404100" cy="3994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CC22D198-7E5A-854B-A44E-B3BFEA274200}"/>
              </a:ext>
            </a:extLst>
          </p:cNvPr>
          <p:cNvSpPr txBox="1"/>
          <p:nvPr/>
        </p:nvSpPr>
        <p:spPr>
          <a:xfrm>
            <a:off x="2603500" y="5242597"/>
            <a:ext cx="2246926" cy="400110"/>
          </a:xfrm>
          <a:prstGeom prst="rect">
            <a:avLst/>
          </a:prstGeom>
          <a:noFill/>
        </p:spPr>
        <p:txBody>
          <a:bodyPr wrap="square" rtlCol="0">
            <a:spAutoFit/>
          </a:bodyPr>
          <a:lstStyle/>
          <a:p>
            <a:r>
              <a:rPr kumimoji="1" lang="zh-CN" altLang="en-US" sz="2000" dirty="0"/>
              <a:t>游戏逻辑、物理等</a:t>
            </a:r>
          </a:p>
        </p:txBody>
      </p:sp>
    </p:spTree>
    <p:extLst>
      <p:ext uri="{BB962C8B-B14F-4D97-AF65-F5344CB8AC3E}">
        <p14:creationId xmlns:p14="http://schemas.microsoft.com/office/powerpoint/2010/main" val="259707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2988A5-6291-5748-A8B2-39706FE98D71}"/>
              </a:ext>
            </a:extLst>
          </p:cNvPr>
          <p:cNvSpPr txBox="1"/>
          <p:nvPr/>
        </p:nvSpPr>
        <p:spPr>
          <a:xfrm>
            <a:off x="216874" y="136106"/>
            <a:ext cx="1650026" cy="830997"/>
          </a:xfrm>
          <a:prstGeom prst="rect">
            <a:avLst/>
          </a:prstGeom>
          <a:noFill/>
        </p:spPr>
        <p:txBody>
          <a:bodyPr wrap="square" rtlCol="0">
            <a:spAutoFit/>
          </a:bodyPr>
          <a:lstStyle/>
          <a:p>
            <a:r>
              <a:rPr kumimoji="1" lang="zh-CN" altLang="en-US" sz="4800" dirty="0">
                <a:latin typeface="+mn-ea"/>
              </a:rPr>
              <a:t>总述</a:t>
            </a: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967103"/>
            <a:ext cx="2246926" cy="584775"/>
          </a:xfrm>
          <a:prstGeom prst="rect">
            <a:avLst/>
          </a:prstGeom>
          <a:noFill/>
        </p:spPr>
        <p:txBody>
          <a:bodyPr wrap="square" rtlCol="0">
            <a:spAutoFit/>
          </a:bodyPr>
          <a:lstStyle/>
          <a:p>
            <a:r>
              <a:rPr kumimoji="1" lang="zh-CN" altLang="en-US" sz="3200" dirty="0">
                <a:solidFill>
                  <a:schemeClr val="bg1">
                    <a:lumMod val="50000"/>
                    <a:lumOff val="50000"/>
                  </a:schemeClr>
                </a:solidFill>
              </a:rPr>
              <a:t>渲染流水线</a:t>
            </a:r>
          </a:p>
        </p:txBody>
      </p:sp>
      <p:graphicFrame>
        <p:nvGraphicFramePr>
          <p:cNvPr id="7" name="图示 6">
            <a:extLst>
              <a:ext uri="{FF2B5EF4-FFF2-40B4-BE49-F238E27FC236}">
                <a16:creationId xmlns:a16="http://schemas.microsoft.com/office/drawing/2014/main" id="{F5D3F8F6-F9CA-C547-A18F-8F747F2B0421}"/>
              </a:ext>
            </a:extLst>
          </p:cNvPr>
          <p:cNvGraphicFramePr/>
          <p:nvPr/>
        </p:nvGraphicFramePr>
        <p:xfrm>
          <a:off x="2743200" y="1990755"/>
          <a:ext cx="7404100" cy="39948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19A7407A-33F8-8C47-B808-D329A1AA69BF}"/>
              </a:ext>
            </a:extLst>
          </p:cNvPr>
          <p:cNvSpPr/>
          <p:nvPr/>
        </p:nvSpPr>
        <p:spPr>
          <a:xfrm>
            <a:off x="952500" y="1798100"/>
            <a:ext cx="6096000" cy="1015663"/>
          </a:xfrm>
          <a:prstGeom prst="rect">
            <a:avLst/>
          </a:prstGeom>
        </p:spPr>
        <p:txBody>
          <a:bodyPr>
            <a:spAutoFit/>
          </a:bodyPr>
          <a:lstStyle/>
          <a:p>
            <a:r>
              <a:rPr kumimoji="1" lang="zh-CN" altLang="en-US" sz="2000" dirty="0"/>
              <a:t>处理上一个阶段传递来的图元和位置等信息，计算变换位置，最终决定物体在屏幕上的哪个位置。主要是顶点着色器（</a:t>
            </a:r>
            <a:r>
              <a:rPr kumimoji="1" lang="en" altLang="zh-CN" sz="2000" dirty="0"/>
              <a:t>MVP</a:t>
            </a:r>
            <a:r>
              <a:rPr kumimoji="1" lang="zh-CN" altLang="en-US" sz="2000" dirty="0"/>
              <a:t>变换）、裁剪、屏幕映射、裁剪等</a:t>
            </a:r>
          </a:p>
        </p:txBody>
      </p:sp>
      <p:pic>
        <p:nvPicPr>
          <p:cNvPr id="11" name="图片 10">
            <a:extLst>
              <a:ext uri="{FF2B5EF4-FFF2-40B4-BE49-F238E27FC236}">
                <a16:creationId xmlns:a16="http://schemas.microsoft.com/office/drawing/2014/main" id="{D0FBD8CF-E497-AA49-A17F-D9333935C3F4}"/>
              </a:ext>
            </a:extLst>
          </p:cNvPr>
          <p:cNvPicPr>
            <a:picLocks noChangeAspect="1"/>
          </p:cNvPicPr>
          <p:nvPr/>
        </p:nvPicPr>
        <p:blipFill>
          <a:blip r:embed="rId8"/>
          <a:stretch>
            <a:fillRect/>
          </a:stretch>
        </p:blipFill>
        <p:spPr>
          <a:xfrm>
            <a:off x="3504226" y="4721897"/>
            <a:ext cx="8623300" cy="1041400"/>
          </a:xfrm>
          <a:prstGeom prst="rect">
            <a:avLst/>
          </a:prstGeom>
        </p:spPr>
      </p:pic>
    </p:spTree>
    <p:extLst>
      <p:ext uri="{BB962C8B-B14F-4D97-AF65-F5344CB8AC3E}">
        <p14:creationId xmlns:p14="http://schemas.microsoft.com/office/powerpoint/2010/main" val="101049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1228</TotalTime>
  <Words>2893</Words>
  <Application>Microsoft Macintosh PowerPoint</Application>
  <PresentationFormat>宽屏</PresentationFormat>
  <Paragraphs>229</Paragraphs>
  <Slides>52</Slides>
  <Notes>43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52</vt:i4>
      </vt:variant>
    </vt:vector>
  </HeadingPairs>
  <TitlesOfParts>
    <vt:vector size="64" baseType="lpstr">
      <vt:lpstr>等线</vt:lpstr>
      <vt:lpstr>等线</vt:lpstr>
      <vt:lpstr>Kaiti SC</vt:lpstr>
      <vt:lpstr>Open Sans</vt:lpstr>
      <vt:lpstr>PingFangSC</vt:lpstr>
      <vt:lpstr>PMingLiU</vt:lpstr>
      <vt:lpstr>Arial</vt:lpstr>
      <vt:lpstr>Calibri</vt:lpstr>
      <vt:lpstr>Calibri Light</vt:lpstr>
      <vt:lpstr>Helvetica Neue</vt:lpstr>
      <vt:lpstr>Stencil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吉 吉</dc:creator>
  <cp:lastModifiedBy>吉 吉</cp:lastModifiedBy>
  <cp:revision>155</cp:revision>
  <dcterms:created xsi:type="dcterms:W3CDTF">2019-11-23T02:16:06Z</dcterms:created>
  <dcterms:modified xsi:type="dcterms:W3CDTF">2020-01-15T03:04:44Z</dcterms:modified>
</cp:coreProperties>
</file>